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sldIdLst>
    <p:sldId id="305" r:id="rId2"/>
    <p:sldId id="306" r:id="rId3"/>
    <p:sldId id="313" r:id="rId4"/>
    <p:sldId id="309" r:id="rId5"/>
    <p:sldId id="310" r:id="rId6"/>
    <p:sldId id="311" r:id="rId7"/>
    <p:sldId id="312" r:id="rId8"/>
    <p:sldId id="360" r:id="rId9"/>
    <p:sldId id="361" r:id="rId10"/>
    <p:sldId id="333" r:id="rId11"/>
    <p:sldId id="314" r:id="rId12"/>
    <p:sldId id="315" r:id="rId13"/>
    <p:sldId id="321" r:id="rId14"/>
    <p:sldId id="325" r:id="rId15"/>
    <p:sldId id="334" r:id="rId16"/>
    <p:sldId id="328" r:id="rId17"/>
    <p:sldId id="327" r:id="rId18"/>
    <p:sldId id="316" r:id="rId19"/>
    <p:sldId id="329" r:id="rId20"/>
    <p:sldId id="330" r:id="rId21"/>
    <p:sldId id="320" r:id="rId22"/>
    <p:sldId id="317" r:id="rId23"/>
    <p:sldId id="318" r:id="rId24"/>
    <p:sldId id="319" r:id="rId25"/>
    <p:sldId id="337" r:id="rId26"/>
    <p:sldId id="30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  <p:sldId id="347" r:id="rId37"/>
    <p:sldId id="348" r:id="rId38"/>
    <p:sldId id="322" r:id="rId39"/>
    <p:sldId id="323" r:id="rId40"/>
    <p:sldId id="324" r:id="rId41"/>
    <p:sldId id="349" r:id="rId42"/>
    <p:sldId id="326" r:id="rId43"/>
    <p:sldId id="350" r:id="rId44"/>
    <p:sldId id="302" r:id="rId45"/>
    <p:sldId id="351" r:id="rId46"/>
    <p:sldId id="352" r:id="rId47"/>
    <p:sldId id="304" r:id="rId48"/>
    <p:sldId id="353" r:id="rId49"/>
    <p:sldId id="354" r:id="rId50"/>
    <p:sldId id="331" r:id="rId51"/>
    <p:sldId id="332" r:id="rId52"/>
    <p:sldId id="355" r:id="rId53"/>
    <p:sldId id="356" r:id="rId54"/>
    <p:sldId id="335" r:id="rId55"/>
    <p:sldId id="357" r:id="rId56"/>
    <p:sldId id="358" r:id="rId57"/>
    <p:sldId id="359" r:id="rId58"/>
    <p:sldId id="257" r:id="rId59"/>
    <p:sldId id="258" r:id="rId60"/>
    <p:sldId id="281" r:id="rId61"/>
    <p:sldId id="260" r:id="rId62"/>
    <p:sldId id="288" r:id="rId63"/>
    <p:sldId id="262" r:id="rId64"/>
    <p:sldId id="289" r:id="rId65"/>
    <p:sldId id="261" r:id="rId66"/>
    <p:sldId id="263" r:id="rId67"/>
    <p:sldId id="264" r:id="rId68"/>
    <p:sldId id="265" r:id="rId69"/>
    <p:sldId id="266" r:id="rId70"/>
  </p:sldIdLst>
  <p:sldSz cx="10160000" cy="7620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anose="020204040303010108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ki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13" autoAdjust="0"/>
  </p:normalViewPr>
  <p:slideViewPr>
    <p:cSldViewPr>
      <p:cViewPr varScale="1">
        <p:scale>
          <a:sx n="74" d="100"/>
          <a:sy n="74" d="100"/>
        </p:scale>
        <p:origin x="1483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817BCD-B7F5-4DC1-AE8C-CA963D673611}" type="slidenum">
              <a:rPr lang="en-US" smtClean="0"/>
              <a:t>26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273176-38DF-4ADD-8D1F-906115D66833}" type="slidenum">
              <a:rPr lang="en-US" smtClean="0"/>
              <a:t>46</a:t>
            </a:fld>
            <a:endParaRPr lang="en-US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79E890-4636-49A1-98CF-0EB6E09EC5E3}" type="slidenum">
              <a:rPr lang="en-US" smtClean="0"/>
              <a:t>47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9F9375-C14F-4B9C-B33D-A4A573EAB0CE}" type="slidenum">
              <a:rPr lang="en-US" smtClean="0"/>
              <a:t>58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5F47EF-28BF-4E77-A9AA-30B8BEDFD8F1}" type="slidenum">
              <a:rPr lang="en-US" smtClean="0"/>
              <a:t>59</a:t>
            </a:fld>
            <a:endParaRPr lang="en-US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F2F09A-3516-40D7-9730-1286822FDB56}" type="slidenum">
              <a:rPr lang="en-US" smtClean="0"/>
              <a:t>60</a:t>
            </a:fld>
            <a:endParaRPr lang="en-US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FCA4B0-84F6-4EB0-ADE8-3B47E8BE829A}" type="slidenum">
              <a:rPr lang="en-US" smtClean="0"/>
              <a:t>61</a:t>
            </a:fld>
            <a:endParaRPr lang="en-US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3334FF-49E1-4995-AC0B-1CC289992E36}" type="slidenum">
              <a:rPr lang="en-US" smtClean="0"/>
              <a:t>62</a:t>
            </a:fld>
            <a:endParaRPr lang="en-US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0C86A3-CEE1-46BC-9A30-7E63688BBE7E}" type="slidenum">
              <a:rPr lang="en-US" smtClean="0"/>
              <a:t>63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300D4D-B2CE-4C58-B2C6-64BBA33D6870}" type="slidenum">
              <a:rPr lang="en-US" smtClean="0"/>
              <a:t>64</a:t>
            </a:fld>
            <a:endParaRPr lang="en-US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E7F990-46B2-43E4-AC26-DDCDB0BB7698}" type="slidenum">
              <a:rPr lang="en-US" smtClean="0"/>
              <a:t>65</a:t>
            </a:fld>
            <a:endParaRPr lang="en-US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8BA12D-828A-43D0-85D6-1AFC6B6CA34B}" type="slidenum">
              <a:rPr lang="en-US" smtClean="0"/>
              <a:t>27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7E93EF-2519-4D4C-AEAD-4A6FC830DE9C}" type="slidenum">
              <a:rPr lang="en-US" smtClean="0"/>
              <a:t>66</a:t>
            </a:fld>
            <a:endParaRPr lang="en-US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10F567-F662-42C8-9BAE-E6B57F5A0876}" type="slidenum">
              <a:rPr lang="en-US" smtClean="0"/>
              <a:t>67</a:t>
            </a:fld>
            <a:endParaRPr lang="en-US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F0EFA4-E326-44E1-A5D0-1C28A34C5BF0}" type="slidenum">
              <a:rPr lang="en-US" smtClean="0"/>
              <a:t>68</a:t>
            </a:fld>
            <a:endParaRPr lang="en-US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46762-1288-4582-8BD6-E1A7E5B43871}" type="slidenum">
              <a:rPr lang="en-US" smtClean="0"/>
              <a:t>69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C6041F-CE98-4619-AC8B-E5382F421D12}" type="slidenum">
              <a:rPr lang="en-US" smtClean="0"/>
              <a:t>28</a:t>
            </a:fld>
            <a:endParaRPr 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169F11-DC0E-4F49-89C8-59503C0DD43A}" type="slidenum">
              <a:rPr lang="en-US" smtClean="0"/>
              <a:t>29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561210-D8BD-44F7-BE1F-D2E6FBACD229}" type="slidenum">
              <a:rPr lang="en-US" smtClean="0"/>
              <a:t>30</a:t>
            </a:fld>
            <a:endParaRPr lang="en-US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BCCB3B-C340-4E8A-AF50-FA56D4567CC5}" type="slidenum">
              <a:rPr lang="en-US" smtClean="0"/>
              <a:t>31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CC0172-4D4D-4F46-984E-6D4587AF11B9}" type="slidenum">
              <a:rPr lang="en-US" smtClean="0"/>
              <a:t>32</a:t>
            </a:fld>
            <a:endParaRPr 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A0DA7D-637E-4AB1-B10D-A7069657E97C}" type="slidenum">
              <a:rPr lang="en-US" smtClean="0"/>
              <a:t>33</a:t>
            </a:fld>
            <a:endParaRPr 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55079A-EC16-415C-BC75-A44AB6B271AB}" type="slidenum">
              <a:rPr lang="en-US" smtClean="0"/>
              <a:t>44</a:t>
            </a:fld>
            <a:endParaRPr lang="en-US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0"/>
            <a:ext cx="10156825" cy="7610475"/>
            <a:chOff x="0" y="0"/>
            <a:chExt cx="5758" cy="4315"/>
          </a:xfrm>
        </p:grpSpPr>
        <p:grpSp>
          <p:nvGrpSpPr>
            <p:cNvPr id="5" name="Group 3"/>
            <p:cNvGrpSpPr/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/>
              <p:nvPr/>
            </p:nvSpPr>
            <p:spPr bwMode="hidden">
              <a:xfrm>
                <a:off x="1728" y="2644"/>
                <a:ext cx="2883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/>
              <p:nvPr/>
            </p:nvSpPr>
            <p:spPr bwMode="hidden">
              <a:xfrm>
                <a:off x="2900" y="3347"/>
                <a:ext cx="2849" cy="968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/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/>
              <p:cNvSpPr/>
              <p:nvPr/>
            </p:nvSpPr>
            <p:spPr bwMode="hidden">
              <a:xfrm>
                <a:off x="4501" y="2319"/>
                <a:ext cx="1248" cy="537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/>
            <p:nvPr/>
          </p:nvSpPr>
          <p:spPr bwMode="hidden">
            <a:xfrm>
              <a:off x="3322" y="1341"/>
              <a:ext cx="1825" cy="1536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/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909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1930400"/>
            <a:ext cx="8636000" cy="2133600"/>
          </a:xfrm>
        </p:spPr>
        <p:txBody>
          <a:bodyPr/>
          <a:lstStyle>
            <a:lvl1pPr>
              <a:defRPr sz="67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8910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508000" y="6942138"/>
            <a:ext cx="2370138" cy="5302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471863" y="6946900"/>
            <a:ext cx="3216275" cy="52863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81863" y="6950075"/>
            <a:ext cx="2370137" cy="52863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6A42D-7B34-499B-AF76-489B5B02870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E2BF6-A986-435C-9453-E78E86A5FB1E}" type="slidenum">
              <a:rPr lang="en-US"/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4800"/>
            <a:ext cx="2286000" cy="6502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304800"/>
            <a:ext cx="6705600" cy="6502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F7F56-A75B-4312-ABF0-A1601984C026}" type="slidenum">
              <a:rPr lang="en-US"/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8CCDA4-9C82-4CDF-B249-3263C8041231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8000" y="1778000"/>
            <a:ext cx="4487333" cy="50288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64667" y="1778000"/>
            <a:ext cx="4487333" cy="502884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CB13D-E131-4A4D-9FCF-09BC83AF551E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22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8000" y="1778000"/>
            <a:ext cx="4487333" cy="50288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0"/>
            <a:ext cx="4487333" cy="50288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A4CF-048A-43B8-9A07-68D4E73C6D78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64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08000" y="1778000"/>
            <a:ext cx="9144000" cy="24288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4376209"/>
            <a:ext cx="9144000" cy="24306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21022-10EC-49E8-B71C-FC40B1C3D49D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46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508000" y="1778000"/>
            <a:ext cx="4487333" cy="502884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64667" y="1778000"/>
            <a:ext cx="4487333" cy="50288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B651-CBF4-4512-B05D-1816964FCEE0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75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F6EF0-1368-4931-A19A-DBA0264BF0CC}" type="slidenum">
              <a:rPr lang="en-US"/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61298-C904-487C-9EFA-81C8A1C1E1E8}" type="slidenum">
              <a:rPr lang="en-US"/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0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1778000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B1B40-068B-4B52-8343-7085562D19CB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E59BC-9D79-4BA0-BD83-31317D6A9A1A}" type="slidenum">
              <a:rPr lang="en-US"/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23FEE-4439-401D-970B-A11A9A5285F9}" type="slidenum">
              <a:rPr lang="en-US"/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A73D4-ECE0-4438-932E-7C779E8D7B7E}" type="slidenum">
              <a:rPr lang="en-US"/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00263-952D-4E5A-A304-8E7F0A71C21A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005DC-0993-4307-990B-792408DE0454}" type="slidenum">
              <a:rPr lang="en-US"/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08000" y="6946900"/>
            <a:ext cx="2370138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598" tIns="50798" rIns="101598" bIns="50798" numCol="1" anchor="b" anchorCtr="0" compatLnSpc="1"/>
          <a:lstStyle>
            <a:lvl1pPr defTabSz="1016000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1863" y="6942138"/>
            <a:ext cx="23701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598" tIns="50798" rIns="101598" bIns="50798" numCol="1" anchor="b" anchorCtr="0" compatLnSpc="1"/>
          <a:lstStyle>
            <a:lvl1pPr algn="r" defTabSz="1016000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78CCDA4-9C82-4CDF-B249-3263C8041231}" type="slidenum">
              <a:rPr lang="en-US"/>
              <a:t>‹#›</a:t>
            </a:fld>
            <a:endParaRPr lang="en-US"/>
          </a:p>
        </p:txBody>
      </p:sp>
      <p:grpSp>
        <p:nvGrpSpPr>
          <p:cNvPr id="1028" name="Group 4"/>
          <p:cNvGrpSpPr/>
          <p:nvPr/>
        </p:nvGrpSpPr>
        <p:grpSpPr bwMode="auto">
          <a:xfrm>
            <a:off x="0" y="0"/>
            <a:ext cx="10156825" cy="7610475"/>
            <a:chOff x="0" y="0"/>
            <a:chExt cx="5758" cy="4315"/>
          </a:xfrm>
        </p:grpSpPr>
        <p:grpSp>
          <p:nvGrpSpPr>
            <p:cNvPr id="1032" name="Group 5"/>
            <p:cNvGrpSpPr/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8070" name="Freeform 6"/>
              <p:cNvSpPr/>
              <p:nvPr/>
            </p:nvSpPr>
            <p:spPr bwMode="hidden">
              <a:xfrm>
                <a:off x="1728" y="2644"/>
                <a:ext cx="2883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071" name="Freeform 7"/>
              <p:cNvSpPr/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8072" name="Freeform 8"/>
              <p:cNvSpPr/>
              <p:nvPr/>
            </p:nvSpPr>
            <p:spPr bwMode="hidden">
              <a:xfrm>
                <a:off x="2900" y="3347"/>
                <a:ext cx="2849" cy="968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/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074" name="Freeform 10"/>
              <p:cNvSpPr/>
              <p:nvPr/>
            </p:nvSpPr>
            <p:spPr bwMode="hidden">
              <a:xfrm>
                <a:off x="4501" y="2319"/>
                <a:ext cx="1248" cy="537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88075" name="Freeform 11"/>
            <p:cNvSpPr/>
            <p:nvPr/>
          </p:nvSpPr>
          <p:spPr bwMode="hidden">
            <a:xfrm>
              <a:off x="3322" y="1341"/>
              <a:ext cx="1825" cy="1536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4" name="Freeform 12"/>
            <p:cNvSpPr/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807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508000" y="304800"/>
            <a:ext cx="914400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598" tIns="50798" rIns="101598" bIns="50798" numCol="1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807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1863" y="6942138"/>
            <a:ext cx="321627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598" tIns="50798" rIns="101598" bIns="50798" numCol="1" anchor="b" anchorCtr="0" compatLnSpc="1"/>
          <a:lstStyle>
            <a:lvl1pPr algn="ctr" defTabSz="1016000" eaLnBrk="1" hangingPunct="1">
              <a:defRPr sz="13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7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78000"/>
            <a:ext cx="91440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598" tIns="50798" rIns="101598" bIns="50798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1016000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defTabSz="1016000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2pPr>
      <a:lvl3pPr algn="ctr" defTabSz="1016000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3pPr>
      <a:lvl4pPr algn="ctr" defTabSz="1016000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4pPr>
      <a:lvl5pPr algn="ctr" defTabSz="1016000" rtl="0" eaLnBrk="0" fontAlgn="base" hangingPunct="0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5pPr>
      <a:lvl6pPr marL="457200" algn="ctr" defTabSz="1016000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6pPr>
      <a:lvl7pPr marL="914400" algn="ctr" defTabSz="1016000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7pPr>
      <a:lvl8pPr marL="1371600" algn="ctr" defTabSz="1016000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8pPr>
      <a:lvl9pPr marL="1828800" algn="ctr" defTabSz="1016000" rtl="0" fontAlgn="base">
        <a:spcBef>
          <a:spcPct val="0"/>
        </a:spcBef>
        <a:spcAft>
          <a:spcPct val="0"/>
        </a:spcAft>
        <a:defRPr sz="49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anose="02020404030301010803" pitchFamily="18" charset="0"/>
        </a:defRPr>
      </a:lvl9pPr>
    </p:titleStyle>
    <p:bodyStyle>
      <a:lvl1pPr marL="381000" indent="-381000" algn="l" defTabSz="1016000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825500" indent="-317500" algn="l" defTabSz="10160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31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270000" indent="-254000" algn="l" defTabSz="1016000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7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778000" indent="-254000" algn="l" defTabSz="10160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286000" indent="-254000" algn="l" defTabSz="1016000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743200" indent="-254000" algn="l" defTabSz="10160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200400" indent="-254000" algn="l" defTabSz="10160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657600" indent="-254000" algn="l" defTabSz="10160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114800" indent="-254000" algn="l" defTabSz="1016000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hr.wikipedia.org/wiki/Datoteka:350px-Enzim2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hyperlink" Target="http://hr.wikipedia.org/wiki/Datoteka:350px-Enzim1.jpg" TargetMode="Externa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id.wikipedia.org/w/index.php?title=Berkas:Complex_I.svg&amp;filetimestamp=2007090923511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0/01/Lactate_dehydrogenase_M4_(muscle)_1I10.png" TargetMode="External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hyperlink" Target="http://upload.wikimedia.org/wikipedia/commons/0/0a/LDH_reaction.png" TargetMode="External"/><Relationship Id="rId4" Type="http://schemas.openxmlformats.org/officeDocument/2006/relationships/image" Target="../media/image5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id.wikipedia.org/w/index.php?title=Berkas:Complex_IV.svg&amp;filetimestamp=20071010012123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de.academic.ru/pictures/dewiki/75/Komplex_III.pn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hyperlink" Target="http://en.wikipedia.org/wiki/File:Beta-D-fructose-1,6-bisphosphate_wpmp.png" TargetMode="External"/><Relationship Id="rId7" Type="http://schemas.openxmlformats.org/officeDocument/2006/relationships/hyperlink" Target="http://en.wikipedia.org/wiki/File:Glycerone-phosphate_wpmp.png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hyperlink" Target="http://en.wikipedia.org/wiki/File:D-glyceraldehyde-3-phosphate_wpmp.png" TargetMode="External"/><Relationship Id="rId4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sr.wikipedia.org/sr-el/%D0%A1%D0%BB%D0%B8%D0%BA%D0%B0:Mutaza.jp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books/en/8/83/DNA_Ligase.jp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543496" y="558800"/>
            <a:ext cx="9433048" cy="331860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4000" b="1" dirty="0">
                <a:solidFill>
                  <a:srgbClr val="FFFF00"/>
                </a:solidFill>
                <a:latin typeface="Arial" panose="020B0604020202020204" pitchFamily="34" charset="0"/>
              </a:rPr>
              <a:t>ЕНЗИМОЛОГИЈА</a:t>
            </a:r>
            <a:endParaRPr lang="sr-Latn-RS" sz="40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95000"/>
              </a:lnSpc>
            </a:pPr>
            <a:endParaRPr lang="sr-Latn-RS" sz="4000" b="1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sr-Cyrl-CS" sz="4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РЕГУЛАЦИЈА ЕНЗИМСКЕ АКТИВНОСТИ</a:t>
            </a:r>
            <a:endParaRPr lang="en-US" sz="4000" b="1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67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994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3736" y="3372435"/>
            <a:ext cx="4170983" cy="3718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05"/>
    </mc:Choice>
    <mc:Fallback xmlns="">
      <p:transition spd="slow" advTm="28005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8718" y="233951"/>
            <a:ext cx="648927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Cyrl-R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 УСЛОВА ЗА ОПТИМАЛНУ </a:t>
            </a:r>
          </a:p>
          <a:p>
            <a:pPr algn="ctr"/>
            <a:r>
              <a:rPr lang="sr-Cyrl-R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АКТИВНОСТ ЕНЗИМА </a:t>
            </a:r>
            <a:endParaRPr lang="en-US" sz="3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456" y="1793776"/>
            <a:ext cx="97210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ПРИСУСТВО ЕНЗИМА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ПРИСУСТВО СУСПТРАТА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ПРИСУСТВО АКТИВАТОРА ОДНОСНО </a:t>
            </a:r>
          </a:p>
          <a:p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  ОДСУСТВО ИНХИБИТОРА</a:t>
            </a:r>
          </a:p>
          <a:p>
            <a:endParaRPr lang="sr-Cyrl-R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ОПТИМАЛАН РН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ОПТИМАЛНА ТЕМПЕРАТУРА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46"/>
    </mc:Choice>
    <mc:Fallback xmlns="">
      <p:transition spd="slow" advTm="4164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231900" y="644525"/>
            <a:ext cx="8629650" cy="60801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rgbClr val="FFFFFF"/>
                </a:solidFill>
                <a:latin typeface="Arial" panose="020B0604020202020204" pitchFamily="34" charset="0"/>
              </a:rPr>
              <a:t>Графички приказ односа брзине катализоване реакције</a:t>
            </a:r>
            <a:endParaRPr lang="en-US"/>
          </a:p>
          <a:p>
            <a:pPr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rgbClr val="FFFFFF"/>
                </a:solidFill>
                <a:latin typeface="Arial" panose="020B0604020202020204" pitchFamily="34" charset="0"/>
              </a:rPr>
              <a:t>и КОНЦЕНТРАЦИЈЕ ЕНЗИМА</a:t>
            </a: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750" y="2454275"/>
            <a:ext cx="106363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6138" y="5534025"/>
            <a:ext cx="4995862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65500" y="2592388"/>
            <a:ext cx="4276725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2668588" y="4200525"/>
            <a:ext cx="5048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49160" name="Text Box 9"/>
          <p:cNvSpPr txBox="1">
            <a:spLocks noChangeArrowheads="1"/>
          </p:cNvSpPr>
          <p:nvPr/>
        </p:nvSpPr>
        <p:spPr bwMode="auto">
          <a:xfrm>
            <a:off x="4192588" y="5807075"/>
            <a:ext cx="1690687" cy="307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konc. 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158"/>
    </mc:Choice>
    <mc:Fallback xmlns="">
      <p:transition spd="slow" advTm="47158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857250"/>
            <a:ext cx="10160000" cy="10191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4600" dirty="0" err="1">
                <a:solidFill>
                  <a:srgbClr val="FFFF00"/>
                </a:solidFill>
                <a:latin typeface="Arial" panose="020B0604020202020204" pitchFamily="34" charset="0"/>
              </a:rPr>
              <a:t>Графички</a:t>
            </a:r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4600" dirty="0" err="1">
                <a:solidFill>
                  <a:srgbClr val="FFFF00"/>
                </a:solidFill>
                <a:latin typeface="Arial" panose="020B0604020202020204" pitchFamily="34" charset="0"/>
              </a:rPr>
              <a:t>приказ</a:t>
            </a:r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4600" dirty="0" err="1">
                <a:solidFill>
                  <a:srgbClr val="FFFF00"/>
                </a:solidFill>
                <a:latin typeface="Arial" panose="020B0604020202020204" pitchFamily="34" charset="0"/>
              </a:rPr>
              <a:t>односа</a:t>
            </a:r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4600" dirty="0" err="1">
                <a:solidFill>
                  <a:srgbClr val="FFFF00"/>
                </a:solidFill>
                <a:latin typeface="Arial" panose="020B0604020202020204" pitchFamily="34" charset="0"/>
              </a:rPr>
              <a:t>брзине</a:t>
            </a:r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sr-Cyrl-RS" sz="4600" dirty="0">
                <a:solidFill>
                  <a:srgbClr val="FFFF00"/>
                </a:solidFill>
                <a:latin typeface="Arial" panose="020B0604020202020204" pitchFamily="34" charset="0"/>
              </a:rPr>
              <a:t>ензимски </a:t>
            </a:r>
            <a:r>
              <a:rPr lang="en-US" sz="4600" dirty="0" err="1">
                <a:solidFill>
                  <a:srgbClr val="FFFF00"/>
                </a:solidFill>
                <a:latin typeface="Arial" panose="020B0604020202020204" pitchFamily="34" charset="0"/>
              </a:rPr>
              <a:t>катализоване</a:t>
            </a:r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4600" dirty="0" err="1">
                <a:solidFill>
                  <a:srgbClr val="FFFF00"/>
                </a:solidFill>
                <a:latin typeface="Arial" panose="020B0604020202020204" pitchFamily="34" charset="0"/>
              </a:rPr>
              <a:t>реакције</a:t>
            </a:r>
            <a:r>
              <a:rPr lang="en-US" sz="4600" dirty="0">
                <a:solidFill>
                  <a:srgbClr val="FFFF00"/>
                </a:solidFill>
                <a:latin typeface="Arial" panose="020B0604020202020204" pitchFamily="34" charset="0"/>
              </a:rPr>
              <a:t> и КОНЦЕНТРАЦИЈЕ СУПСТРАТА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" y="3594100"/>
            <a:ext cx="6202363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5224463" y="5033963"/>
            <a:ext cx="6175375" cy="1562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66"/>
                </a:solidFill>
                <a:latin typeface="Arial" panose="020B0604020202020204" pitchFamily="34" charset="0"/>
              </a:rPr>
              <a:t>Vmax [ S]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66"/>
                </a:solidFill>
                <a:latin typeface="Arial" panose="020B0604020202020204" pitchFamily="34" charset="0"/>
              </a:rPr>
              <a:t>V =--------------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66"/>
                </a:solidFill>
                <a:latin typeface="Arial" panose="020B0604020202020204" pitchFamily="34" charset="0"/>
              </a:rPr>
              <a:t>Km +[ S]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87346" y="4458072"/>
            <a:ext cx="3249608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</a:rPr>
              <a:t>Mihaels-Mentenova</a:t>
            </a:r>
            <a:r>
              <a:rPr lang="en-US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</a:rPr>
              <a:t>jednačina</a:t>
            </a:r>
            <a:endParaRPr 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116"/>
    </mc:Choice>
    <mc:Fallback xmlns="">
      <p:transition spd="slow" advTm="7911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0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260350"/>
            <a:ext cx="10160000" cy="4889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</a:rPr>
              <a:t>КИНЕТИКА ЕНЗИМСКЕ АКТИВНОСТИ</a:t>
            </a:r>
            <a:r>
              <a:rPr lang="en-US" sz="7600" b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84150" y="1406525"/>
            <a:ext cx="9975850" cy="53181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sr-Cyrl-CS" sz="2400" dirty="0">
                <a:solidFill>
                  <a:srgbClr val="FFFFFF"/>
                </a:solidFill>
                <a:latin typeface="Arial" panose="020B0604020202020204" pitchFamily="34" charset="0"/>
              </a:rPr>
              <a:t>Е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нзимска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кинетика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се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бави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проучавањем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брзине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ензимск</a:t>
            </a:r>
            <a:r>
              <a:rPr lang="sr-Cyrl-RS" sz="2400" dirty="0">
                <a:solidFill>
                  <a:srgbClr val="FFFFFF"/>
                </a:solidFill>
                <a:latin typeface="Arial" panose="020B0604020202020204" pitchFamily="34" charset="0"/>
              </a:rPr>
              <a:t>и катализоване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реакције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и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фактора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који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на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њу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утичу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6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Font typeface="Wingdings" panose="05000000000000000000" pitchFamily="2" charset="2"/>
              <a:buChar char="n"/>
              <a:defRPr/>
            </a:pPr>
            <a:r>
              <a:rPr lang="sr-Cyrl-CS" sz="2600" dirty="0">
                <a:solidFill>
                  <a:srgbClr val="FFFFFF"/>
                </a:solidFill>
                <a:latin typeface="Arial" panose="020B0604020202020204" pitchFamily="34" charset="0"/>
              </a:rPr>
              <a:t>  К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оличина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ензима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у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телесним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течностима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се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одређује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00"/>
                </a:solidFill>
                <a:latin typeface="Arial" panose="020B0604020202020204" pitchFamily="34" charset="0"/>
              </a:rPr>
              <a:t>индиректно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-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мерењем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брзине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sr-Cyrl-RS" sz="2600" dirty="0">
                <a:solidFill>
                  <a:srgbClr val="FFFFFF"/>
                </a:solidFill>
                <a:latin typeface="Arial" panose="020B0604020202020204" pitchFamily="34" charset="0"/>
              </a:rPr>
              <a:t>ензимски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катализоване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реакције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.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Font typeface="Wingdings" panose="05000000000000000000" pitchFamily="2" charset="2"/>
              <a:buChar char="n"/>
              <a:defRPr/>
            </a:pPr>
            <a:endParaRPr lang="en-US" sz="26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sr-Cyrl-CS" sz="2400" dirty="0">
                <a:solidFill>
                  <a:srgbClr val="FFFFFF"/>
                </a:solidFill>
                <a:latin typeface="Arial" panose="020B0604020202020204" pitchFamily="34" charset="0"/>
              </a:rPr>
              <a:t>Б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рзина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ензимске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реакције</a:t>
            </a:r>
            <a:r>
              <a:rPr lang="sr-Cyrl-CS" sz="2400" dirty="0">
                <a:solidFill>
                  <a:srgbClr val="FFFFFF"/>
                </a:solidFill>
                <a:latin typeface="Arial" panose="020B0604020202020204" pitchFamily="34" charset="0"/>
              </a:rPr>
              <a:t> у рутинским, клиничким одређивањима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се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мери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одређивањем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количине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супстрата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која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се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трансформише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у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јединици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времена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под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стандардним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условима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6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Активност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се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изражава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у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међународним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јединицама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(U)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или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каталима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(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kat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).</a:t>
            </a: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492"/>
    </mc:Choice>
    <mc:Fallback xmlns="">
      <p:transition spd="slow" advTm="83492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44475" y="501650"/>
            <a:ext cx="9563100" cy="6699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Михаелис-Ментен-ова константа </a:t>
            </a:r>
            <a:r>
              <a:rPr lang="en-US" sz="3000">
                <a:solidFill>
                  <a:srgbClr val="FFFF00"/>
                </a:solidFill>
                <a:latin typeface="Arial" panose="020B0604020202020204" pitchFamily="34" charset="0"/>
              </a:rPr>
              <a:t>(Км) – концентрација супстрата која је потребна ензиму да би се постигла Vmax/2</a:t>
            </a:r>
            <a:endParaRPr lang="en-US">
              <a:solidFill>
                <a:srgbClr val="FFFF00"/>
              </a:solidFill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Представља </a:t>
            </a:r>
            <a:r>
              <a:rPr lang="en-US" sz="3000">
                <a:solidFill>
                  <a:srgbClr val="FFFF00"/>
                </a:solidFill>
                <a:latin typeface="Arial" panose="020B0604020202020204" pitchFamily="34" charset="0"/>
              </a:rPr>
              <a:t>меру афинитета ензима према супстрату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Char char="•"/>
              <a:defRPr/>
            </a:pPr>
            <a:r>
              <a:rPr lang="en-US" sz="3000">
                <a:solidFill>
                  <a:srgbClr val="FFFF00"/>
                </a:solidFill>
                <a:latin typeface="Arial" panose="020B0604020202020204" pitchFamily="34" charset="0"/>
              </a:rPr>
              <a:t>Уколико је Км већа</a:t>
            </a: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, </a:t>
            </a:r>
            <a:r>
              <a:rPr lang="en-US" sz="3000">
                <a:solidFill>
                  <a:srgbClr val="FFFF00"/>
                </a:solidFill>
                <a:latin typeface="Arial" panose="020B0604020202020204" pitchFamily="34" charset="0"/>
              </a:rPr>
              <a:t>афинитет Е према S је мањи</a:t>
            </a: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 и обрнуто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У физиолошким условима у ћелијама је концентрација S приближна вреднoсти Км за дати Е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У ћелијама брзина реакција зависи од концентрације 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088"/>
    </mc:Choice>
    <mc:Fallback xmlns="">
      <p:transition spd="slow" advTm="56088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6138" y="1322388"/>
            <a:ext cx="621347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Text Box 6"/>
          <p:cNvSpPr txBox="1">
            <a:spLocks noChangeArrowheads="1"/>
          </p:cNvSpPr>
          <p:nvPr/>
        </p:nvSpPr>
        <p:spPr bwMode="auto">
          <a:xfrm>
            <a:off x="469900" y="50800"/>
            <a:ext cx="9451975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Зависност брзине 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ензимски катализоване хемијске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реакције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 од концентрације супстрата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у случају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 када је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[S]&lt;&lt;Km</a:t>
            </a:r>
          </a:p>
        </p:txBody>
      </p:sp>
      <p:sp>
        <p:nvSpPr>
          <p:cNvPr id="61445" name="Text Box 7"/>
          <p:cNvSpPr txBox="1">
            <a:spLocks noChangeArrowheads="1"/>
          </p:cNvSpPr>
          <p:nvPr/>
        </p:nvSpPr>
        <p:spPr bwMode="auto">
          <a:xfrm>
            <a:off x="0" y="5667375"/>
            <a:ext cx="10160000" cy="195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Vmax [ S]</a:t>
            </a:r>
            <a:r>
              <a:rPr lang="sr-Cyrl-CS" sz="2700">
                <a:solidFill>
                  <a:srgbClr val="FFFFFF"/>
                </a:solidFill>
                <a:latin typeface="Arial" panose="020B0604020202020204" pitchFamily="34" charset="0"/>
              </a:rPr>
              <a:t>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Vmax [ S]</a:t>
            </a: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sr-Cyrl-CS" sz="2700">
                <a:solidFill>
                  <a:srgbClr val="FFFFFF"/>
                </a:solidFill>
                <a:latin typeface="Arial" panose="020B0604020202020204" pitchFamily="34" charset="0"/>
              </a:rPr>
              <a:t>    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Vmax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V =-------------- = ------------- = --------------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[ S] 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Km +[ S] </a:t>
            </a:r>
            <a:r>
              <a:rPr lang="sr-Cyrl-CS" sz="2700">
                <a:solidFill>
                  <a:srgbClr val="FFFFFF"/>
                </a:solidFill>
                <a:latin typeface="Arial" panose="020B0604020202020204" pitchFamily="34" charset="0"/>
              </a:rPr>
              <a:t>      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Km </a:t>
            </a:r>
            <a:r>
              <a:rPr lang="sr-Cyrl-CS" sz="2000">
                <a:solidFill>
                  <a:srgbClr val="FFFFFF"/>
                </a:solidFill>
                <a:latin typeface="Arial" panose="020B0604020202020204" pitchFamily="34" charset="0"/>
              </a:rPr>
              <a:t>             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Km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505"/>
    </mc:Choice>
    <mc:Fallback xmlns="">
      <p:transition spd="slow" advTm="66505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382588" y="50800"/>
            <a:ext cx="9440862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Зависност брзине 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ензимски катализоване хемијске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реакције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 од концентрације супстрата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у случају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 када је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[S]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=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Km</a:t>
            </a:r>
          </a:p>
        </p:txBody>
      </p:sp>
      <p:pic>
        <p:nvPicPr>
          <p:cNvPr id="6349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6138" y="1322388"/>
            <a:ext cx="621347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Text Box 7"/>
          <p:cNvSpPr txBox="1">
            <a:spLocks noChangeArrowheads="1"/>
          </p:cNvSpPr>
          <p:nvPr/>
        </p:nvSpPr>
        <p:spPr bwMode="auto">
          <a:xfrm>
            <a:off x="-2236788" y="5461000"/>
            <a:ext cx="11193463" cy="195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Vmax [ S]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Vmax [ S]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V =-------------- = ------------- =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Vmax/2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Km +[ S]           2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[ S] 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950"/>
    </mc:Choice>
    <mc:Fallback xmlns="">
      <p:transition spd="slow" advTm="8695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6138" y="1322388"/>
            <a:ext cx="6213475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 Box 6"/>
          <p:cNvSpPr txBox="1">
            <a:spLocks noChangeArrowheads="1"/>
          </p:cNvSpPr>
          <p:nvPr/>
        </p:nvSpPr>
        <p:spPr bwMode="auto">
          <a:xfrm>
            <a:off x="215900" y="50800"/>
            <a:ext cx="9702800" cy="1741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Зависност брзине 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ензимски катализоване хемијске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реакције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 од концентрације супстрата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у случају</a:t>
            </a:r>
            <a:r>
              <a:rPr lang="sr-Cyrl-CS" sz="2800">
                <a:solidFill>
                  <a:srgbClr val="FFFF00"/>
                </a:solidFill>
                <a:latin typeface="Arial" panose="020B0604020202020204" pitchFamily="34" charset="0"/>
              </a:rPr>
              <a:t> када је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 [S]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&gt;&gt;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Km</a:t>
            </a:r>
          </a:p>
          <a:p>
            <a:pPr eaLnBrk="1" hangingPunct="1">
              <a:lnSpc>
                <a:spcPct val="95000"/>
              </a:lnSpc>
            </a:pPr>
            <a:endParaRPr lang="en-US" sz="36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62469" name="Text Box 7"/>
          <p:cNvSpPr txBox="1">
            <a:spLocks noChangeArrowheads="1"/>
          </p:cNvSpPr>
          <p:nvPr/>
        </p:nvSpPr>
        <p:spPr bwMode="auto">
          <a:xfrm>
            <a:off x="-2236788" y="5461000"/>
            <a:ext cx="11193463" cy="195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Vmax [ S]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Vmax [ S]  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V =-------------- = ------------- =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Vmax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r>
              <a:rPr lang="en-US" sz="2700">
                <a:solidFill>
                  <a:srgbClr val="FFFFFF"/>
                </a:solidFill>
                <a:latin typeface="Arial" panose="020B0604020202020204" pitchFamily="34" charset="0"/>
              </a:rPr>
              <a:t>Km +[ S]           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[ S] </a:t>
            </a:r>
            <a:endParaRPr lang="en-US" sz="2400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ctr" eaLnBrk="1" hangingPunct="1">
              <a:lnSpc>
                <a:spcPct val="95000"/>
              </a:lnSpc>
            </a:pPr>
            <a:endParaRPr lang="en-US" sz="27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463"/>
    </mc:Choice>
    <mc:Fallback xmlns="">
      <p:transition spd="slow" advTm="75463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8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0" y="352425"/>
            <a:ext cx="10160000" cy="11684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4000">
                <a:solidFill>
                  <a:srgbClr val="FFFF00"/>
                </a:solidFill>
                <a:latin typeface="Arial" panose="020B0604020202020204" pitchFamily="34" charset="0"/>
              </a:rPr>
              <a:t>Уколико је концентрација ензима константна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52450" y="1828800"/>
            <a:ext cx="9055100" cy="49244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600">
                <a:solidFill>
                  <a:srgbClr val="FFFFFF"/>
                </a:solidFill>
                <a:latin typeface="Arial" panose="020B0604020202020204" pitchFamily="34" charset="0"/>
              </a:rPr>
              <a:t>При </a:t>
            </a:r>
            <a:r>
              <a:rPr lang="en-US" sz="3600" u="sng">
                <a:solidFill>
                  <a:srgbClr val="FFFF00"/>
                </a:solidFill>
                <a:latin typeface="Arial" panose="020B0604020202020204" pitchFamily="34" charset="0"/>
              </a:rPr>
              <a:t>ниским концентрацијама</a:t>
            </a:r>
            <a:r>
              <a:rPr lang="en-US" sz="3600">
                <a:solidFill>
                  <a:srgbClr val="FFFFFF"/>
                </a:solidFill>
                <a:latin typeface="Arial" panose="020B0604020202020204" pitchFamily="34" charset="0"/>
              </a:rPr>
              <a:t> супстрата брзина реакције је </a:t>
            </a:r>
            <a:r>
              <a:rPr lang="sr-Cyrl-CS" sz="3600">
                <a:solidFill>
                  <a:srgbClr val="FFFF00"/>
                </a:solidFill>
                <a:latin typeface="Arial" panose="020B0604020202020204" pitchFamily="34" charset="0"/>
              </a:rPr>
              <a:t>директно </a:t>
            </a:r>
            <a:r>
              <a:rPr lang="en-US" sz="3600">
                <a:solidFill>
                  <a:srgbClr val="FFFF00"/>
                </a:solidFill>
                <a:latin typeface="Arial" panose="020B0604020202020204" pitchFamily="34" charset="0"/>
              </a:rPr>
              <a:t>пропорционална</a:t>
            </a:r>
            <a:r>
              <a:rPr lang="en-US" sz="3600">
                <a:solidFill>
                  <a:srgbClr val="FFFFFF"/>
                </a:solidFill>
                <a:latin typeface="Arial" panose="020B0604020202020204" pitchFamily="34" charset="0"/>
              </a:rPr>
              <a:t> порасту концентрације супстрата</a:t>
            </a:r>
            <a:endParaRPr lang="en-US" sz="270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Char char="•"/>
              <a:defRPr/>
            </a:pPr>
            <a:r>
              <a:rPr lang="en-US" sz="3600" u="sng">
                <a:solidFill>
                  <a:srgbClr val="FFFF00"/>
                </a:solidFill>
                <a:latin typeface="Arial" panose="020B0604020202020204" pitchFamily="34" charset="0"/>
              </a:rPr>
              <a:t>При високим концентрацијама</a:t>
            </a:r>
            <a:r>
              <a:rPr lang="en-US" sz="3600">
                <a:solidFill>
                  <a:srgbClr val="FFFFFF"/>
                </a:solidFill>
                <a:latin typeface="Arial" panose="020B0604020202020204" pitchFamily="34" charset="0"/>
              </a:rPr>
              <a:t> супстрата промене концентрације супстрата немају утицаја на брзину реакције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512"/>
    </mc:Choice>
    <mc:Fallback xmlns="">
      <p:transition spd="slow" advTm="32512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4450" y="558800"/>
            <a:ext cx="10071100" cy="61658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sr-Cyrl-CS" sz="3000">
                <a:solidFill>
                  <a:srgbClr val="FFFFFF"/>
                </a:solidFill>
                <a:latin typeface="Arial" panose="020B0604020202020204" pitchFamily="34" charset="0"/>
              </a:rPr>
              <a:t>Г</a:t>
            </a:r>
            <a:r>
              <a:rPr lang="en-US" sz="3000">
                <a:solidFill>
                  <a:srgbClr val="FFFFFF"/>
                </a:solidFill>
                <a:latin typeface="Arial" panose="020B0604020202020204" pitchFamily="34" charset="0"/>
              </a:rPr>
              <a:t>рафичка метода по Lineweavеr-Burku (двоструки реципрочни дијаграм) -за израчунавање Км и Vmax</a:t>
            </a: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00" y="2370138"/>
            <a:ext cx="857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8000" y="5121275"/>
            <a:ext cx="6519863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9775" y="2603500"/>
            <a:ext cx="52085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9" name="Text Box 8"/>
          <p:cNvSpPr txBox="1">
            <a:spLocks noChangeArrowheads="1"/>
          </p:cNvSpPr>
          <p:nvPr/>
        </p:nvSpPr>
        <p:spPr bwMode="auto">
          <a:xfrm>
            <a:off x="44450" y="3716338"/>
            <a:ext cx="10071100" cy="2365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1600" b="1">
                <a:solidFill>
                  <a:srgbClr val="FFFFFF"/>
                </a:solidFill>
                <a:latin typeface="Arial" panose="020B0604020202020204" pitchFamily="34" charset="0"/>
              </a:rPr>
              <a:t>1/V</a:t>
            </a:r>
            <a:r>
              <a:rPr lang="en-US" sz="1600" b="1" baseline="-25000">
                <a:solidFill>
                  <a:srgbClr val="FFFFFF"/>
                </a:solidFill>
                <a:latin typeface="Arial" panose="020B0604020202020204" pitchFamily="34" charset="0"/>
              </a:rPr>
              <a:t>0</a:t>
            </a:r>
            <a:r>
              <a:rPr lang="en-US" sz="1600" b="1">
                <a:solidFill>
                  <a:srgbClr val="FFFFFF"/>
                </a:solidFill>
                <a:latin typeface="Arial" panose="020B0604020202020204" pitchFamily="34" charset="0"/>
              </a:rPr>
              <a:t> (mmol/min)</a:t>
            </a:r>
            <a:r>
              <a:rPr lang="en-US" sz="1600" b="1" baseline="30000">
                <a:solidFill>
                  <a:srgbClr val="FFFFFF"/>
                </a:solidFill>
                <a:latin typeface="Arial" panose="020B0604020202020204" pitchFamily="34" charset="0"/>
              </a:rPr>
              <a:t>-1</a:t>
            </a:r>
            <a:r>
              <a:rPr lang="en-US" sz="12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4520" name="Text Box 9"/>
          <p:cNvSpPr txBox="1">
            <a:spLocks noChangeArrowheads="1"/>
          </p:cNvSpPr>
          <p:nvPr/>
        </p:nvSpPr>
        <p:spPr bwMode="auto">
          <a:xfrm>
            <a:off x="6057900" y="5299075"/>
            <a:ext cx="2195513" cy="307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</a:rPr>
              <a:t>1/S (mmol/L)</a:t>
            </a:r>
            <a:r>
              <a:rPr lang="en-US" b="1" baseline="30000">
                <a:solidFill>
                  <a:srgbClr val="FFFFFF"/>
                </a:solidFill>
                <a:latin typeface="Arial" panose="020B0604020202020204" pitchFamily="34" charset="0"/>
              </a:rPr>
              <a:t>-1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4521" name="Text Box 10"/>
          <p:cNvSpPr txBox="1">
            <a:spLocks noChangeArrowheads="1"/>
          </p:cNvSpPr>
          <p:nvPr/>
        </p:nvSpPr>
        <p:spPr bwMode="auto">
          <a:xfrm>
            <a:off x="6224588" y="3438525"/>
            <a:ext cx="2028825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b="1">
                <a:solidFill>
                  <a:srgbClr val="FFFFFF"/>
                </a:solidFill>
                <a:latin typeface="Arial" panose="020B0604020202020204" pitchFamily="34" charset="0"/>
              </a:rPr>
              <a:t>nagib= Km /Vmax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64522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76750" y="4391025"/>
            <a:ext cx="688975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3" name="Text Box 12"/>
          <p:cNvSpPr txBox="1">
            <a:spLocks noChangeArrowheads="1"/>
          </p:cNvSpPr>
          <p:nvPr/>
        </p:nvSpPr>
        <p:spPr bwMode="auto">
          <a:xfrm>
            <a:off x="5295900" y="4368800"/>
            <a:ext cx="1687513" cy="679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>
                <a:solidFill>
                  <a:srgbClr val="FF0066"/>
                </a:solidFill>
                <a:latin typeface="Arial" panose="020B0604020202020204" pitchFamily="34" charset="0"/>
              </a:rPr>
              <a:t>-</a:t>
            </a:r>
            <a:r>
              <a:rPr lang="en-US" b="1">
                <a:solidFill>
                  <a:srgbClr val="FF0066"/>
                </a:solidFill>
                <a:latin typeface="Arial" panose="020B0604020202020204" pitchFamily="34" charset="0"/>
              </a:rPr>
              <a:t>1/Vmax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64524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62275" y="4826000"/>
            <a:ext cx="35083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5" name="Text Box 14"/>
          <p:cNvSpPr txBox="1">
            <a:spLocks noChangeArrowheads="1"/>
          </p:cNvSpPr>
          <p:nvPr/>
        </p:nvSpPr>
        <p:spPr bwMode="auto">
          <a:xfrm>
            <a:off x="1906588" y="4368800"/>
            <a:ext cx="1266825" cy="273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b="1">
                <a:solidFill>
                  <a:srgbClr val="FF0066"/>
                </a:solidFill>
                <a:latin typeface="Arial" panose="020B0604020202020204" pitchFamily="34" charset="0"/>
              </a:rPr>
              <a:t>-1/Km</a:t>
            </a:r>
            <a:r>
              <a:rPr lang="en-US">
                <a:solidFill>
                  <a:srgbClr val="FF0066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082"/>
    </mc:Choice>
    <mc:Fallback xmlns="">
      <p:transition spd="slow" advTm="6208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4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44525" y="179388"/>
            <a:ext cx="8262938" cy="39846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6100">
                <a:solidFill>
                  <a:srgbClr val="FFFF00"/>
                </a:solidFill>
                <a:latin typeface="Arial" panose="020B0604020202020204" pitchFamily="34" charset="0"/>
              </a:rPr>
              <a:t>Е Н З И М И</a:t>
            </a:r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4450" y="900113"/>
            <a:ext cx="9563100" cy="63341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специфични </a:t>
            </a:r>
            <a:r>
              <a:rPr lang="en-US" sz="2400">
                <a:solidFill>
                  <a:srgbClr val="FFFF00"/>
                </a:solidFill>
                <a:latin typeface="Arial" panose="020B0604020202020204" pitchFamily="34" charset="0"/>
              </a:rPr>
              <a:t>протеини</a:t>
            </a: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 или специфичне рибонуклеинске киселине (РНК) </a:t>
            </a:r>
            <a:r>
              <a:rPr lang="en-US" sz="2400">
                <a:solidFill>
                  <a:srgbClr val="FFFF00"/>
                </a:solidFill>
                <a:latin typeface="Arial" panose="020B0604020202020204" pitchFamily="34" charset="0"/>
              </a:rPr>
              <a:t>РИБОЗИМИ 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убрзавају хемијске реакције у биолошкој средини 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 i="1">
                <a:solidFill>
                  <a:srgbClr val="FFFFFF"/>
                </a:solidFill>
                <a:latin typeface="Arial" panose="020B0604020202020204" pitchFamily="34" charset="0"/>
              </a:rPr>
              <a:t>биокатализатори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6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b="1" u="sng">
                <a:solidFill>
                  <a:srgbClr val="FFFF00"/>
                </a:solidFill>
                <a:latin typeface="Arial" panose="020B0604020202020204" pitchFamily="34" charset="0"/>
              </a:rPr>
              <a:t>Сличности са неорганским катализаторима: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убрзавају хемијске реакције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не мењају константу равнотеже реакције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активни су у минималним количинама.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sr-Cyrl-CS" sz="2600" b="1" u="sng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b="1" u="sng">
                <a:solidFill>
                  <a:srgbClr val="FFFF00"/>
                </a:solidFill>
                <a:latin typeface="Arial" panose="020B0604020202020204" pitchFamily="34" charset="0"/>
              </a:rPr>
              <a:t>Особине ензима: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органског порекла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делују у организму 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ефикаснији од катализатора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не улазе у састав производа реакције</a:t>
            </a:r>
            <a:endParaRPr lang="en-US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активност ензима подлеже регулацији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defRPr/>
            </a:pPr>
            <a:endParaRPr lang="en-US" sz="26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0" y="4127500"/>
            <a:ext cx="39687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257"/>
    </mc:Choice>
    <mc:Fallback xmlns="">
      <p:transition spd="slow" advTm="200257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44475" y="422275"/>
            <a:ext cx="9671050" cy="67786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</a:rPr>
              <a:t>Значај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 Km и </a:t>
            </a:r>
            <a:r>
              <a:rPr lang="en-US" sz="3200" dirty="0" err="1">
                <a:solidFill>
                  <a:srgbClr val="FFFF00"/>
                </a:solidFill>
                <a:latin typeface="Arial" panose="020B0604020202020204" pitchFamily="34" charset="0"/>
              </a:rPr>
              <a:t>Vmax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Процена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физиолошких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концентрација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S у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ћелијама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Поређење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Е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из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различитих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ткива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Идентификација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регулаторних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Е у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метаболичким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процесима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32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Одређивања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типа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ензимске</a:t>
            </a:r>
            <a:r>
              <a:rPr lang="en-US" sz="30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rgbClr val="FFFFFF"/>
                </a:solidFill>
                <a:latin typeface="Arial" panose="020B0604020202020204" pitchFamily="34" charset="0"/>
              </a:rPr>
              <a:t>инхибиције</a:t>
            </a:r>
            <a:endParaRPr lang="en-US" sz="30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04"/>
    </mc:Choice>
    <mc:Fallback xmlns="">
      <p:transition spd="slow" advTm="31104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 Box 5"/>
          <p:cNvSpPr txBox="1">
            <a:spLocks noChangeArrowheads="1"/>
          </p:cNvSpPr>
          <p:nvPr/>
        </p:nvSpPr>
        <p:spPr bwMode="auto">
          <a:xfrm>
            <a:off x="1398588" y="304800"/>
            <a:ext cx="7424737" cy="677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4400" b="1">
                <a:solidFill>
                  <a:srgbClr val="FFFF00"/>
                </a:solidFill>
                <a:latin typeface="Arial" panose="020B0604020202020204" pitchFamily="34" charset="0"/>
              </a:rPr>
              <a:t>Активатори и инхибитори</a:t>
            </a:r>
          </a:p>
        </p:txBody>
      </p:sp>
      <p:pic>
        <p:nvPicPr>
          <p:cNvPr id="5530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0" y="2878138"/>
            <a:ext cx="6604000" cy="436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Text Box 7"/>
          <p:cNvSpPr txBox="1">
            <a:spLocks noChangeArrowheads="1"/>
          </p:cNvSpPr>
          <p:nvPr/>
        </p:nvSpPr>
        <p:spPr bwMode="auto">
          <a:xfrm>
            <a:off x="298450" y="1489075"/>
            <a:ext cx="9069388" cy="127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200">
                <a:solidFill>
                  <a:srgbClr val="FFFFFF"/>
                </a:solidFill>
                <a:latin typeface="Arial" panose="020B0604020202020204" pitchFamily="34" charset="0"/>
              </a:rPr>
              <a:t>Супстанце које утичу на активност ензима тако што се везују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sr-Cyrl-CS" sz="2200">
                <a:solidFill>
                  <a:srgbClr val="FFFFFF"/>
                </a:solidFill>
                <a:latin typeface="Arial" panose="020B0604020202020204" pitchFamily="34" charset="0"/>
              </a:rPr>
              <a:t>з</a:t>
            </a:r>
            <a:r>
              <a:rPr lang="en-US" sz="2200">
                <a:solidFill>
                  <a:srgbClr val="FFFFFF"/>
                </a:solidFill>
                <a:latin typeface="Arial" panose="020B0604020202020204" pitchFamily="34" charset="0"/>
              </a:rPr>
              <a:t>а каталитичко место на ензиму мењајући његову конформацију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200">
                <a:solidFill>
                  <a:srgbClr val="FFFFFF"/>
                </a:solidFill>
                <a:latin typeface="Arial" panose="020B0604020202020204" pitchFamily="34" charset="0"/>
              </a:rPr>
              <a:t>и омогућавају лакше (активатори) или теже (инхибитори) везивање 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200">
                <a:solidFill>
                  <a:srgbClr val="FFFFFF"/>
                </a:solidFill>
                <a:latin typeface="Arial" panose="020B0604020202020204" pitchFamily="34" charset="0"/>
              </a:rPr>
              <a:t>супстрата за активно место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107"/>
    </mc:Choice>
    <mc:Fallback xmlns="">
      <p:transition spd="slow" advTm="17610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04863" y="-60325"/>
            <a:ext cx="8262937" cy="6270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5600">
                <a:solidFill>
                  <a:srgbClr val="FFFF00"/>
                </a:solidFill>
                <a:latin typeface="Arial" panose="020B0604020202020204" pitchFamily="34" charset="0"/>
              </a:rPr>
              <a:t>Температура</a:t>
            </a:r>
            <a:r>
              <a:rPr lang="en-US" sz="7600" b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7025" y="2482850"/>
            <a:ext cx="9629775" cy="51371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eaLnBrk="1" hangingPunct="1">
              <a:lnSpc>
                <a:spcPct val="95000"/>
              </a:lnSpc>
              <a:spcBef>
                <a:spcPct val="0"/>
              </a:spcBef>
              <a:buFont typeface="Wingdings" panose="05000000000000000000" pitchFamily="2" charset="2"/>
              <a:buChar char="n"/>
              <a:defRPr/>
            </a:pPr>
            <a:r>
              <a:rPr lang="sr-Cyrl-CS" sz="24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Графички приказ односа брзине катализоване реакције и температуре</a:t>
            </a:r>
            <a:endParaRPr lang="en-US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Font typeface="Wingdings" panose="05000000000000000000" pitchFamily="2" charset="2"/>
              <a:buChar char="n"/>
              <a:defRPr/>
            </a:pPr>
            <a:r>
              <a:rPr lang="sr-Cyrl-CS" sz="24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Оптимална Т је 37</a:t>
            </a:r>
            <a:r>
              <a:rPr lang="en-US" sz="2400" baseline="30000">
                <a:solidFill>
                  <a:srgbClr val="FFFFFF"/>
                </a:solidFill>
                <a:latin typeface="Arial" panose="020B0604020202020204" pitchFamily="34" charset="0"/>
              </a:rPr>
              <a:t>0 </a:t>
            </a:r>
            <a:r>
              <a:rPr lang="en-US" sz="2400">
                <a:solidFill>
                  <a:srgbClr val="FFFFFF"/>
                </a:solidFill>
                <a:latin typeface="Arial" panose="020B0604020202020204" pitchFamily="34" charset="0"/>
              </a:rPr>
              <a:t>C.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6313" y="3881438"/>
            <a:ext cx="96837" cy="296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6313" y="6834188"/>
            <a:ext cx="42449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92213" y="4746625"/>
            <a:ext cx="3514725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903288" y="7050088"/>
            <a:ext cx="4398962" cy="188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sr-Cyrl-CS" sz="1300" b="1">
                <a:solidFill>
                  <a:srgbClr val="FFFFFF"/>
                </a:solidFill>
                <a:latin typeface="Arial" panose="020B0604020202020204" pitchFamily="34" charset="0"/>
              </a:rPr>
              <a:t>        </a:t>
            </a:r>
            <a:r>
              <a:rPr lang="en-US" sz="1300" b="1">
                <a:solidFill>
                  <a:srgbClr val="FFFFFF"/>
                </a:solidFill>
                <a:latin typeface="Arial" panose="020B0604020202020204" pitchFamily="34" charset="0"/>
              </a:rPr>
              <a:t>10 </a:t>
            </a:r>
            <a:r>
              <a:rPr lang="sr-Cyrl-CS" sz="1300" b="1">
                <a:solidFill>
                  <a:srgbClr val="FFFFFF"/>
                </a:solidFill>
                <a:latin typeface="Arial" panose="020B0604020202020204" pitchFamily="34" charset="0"/>
              </a:rPr>
              <a:t>          </a:t>
            </a:r>
            <a:r>
              <a:rPr lang="en-US" sz="1300" b="1">
                <a:solidFill>
                  <a:srgbClr val="FFFFFF"/>
                </a:solidFill>
                <a:latin typeface="Arial" panose="020B0604020202020204" pitchFamily="34" charset="0"/>
              </a:rPr>
              <a:t>20 </a:t>
            </a:r>
            <a:r>
              <a:rPr lang="sr-Cyrl-CS" sz="1300" b="1">
                <a:solidFill>
                  <a:srgbClr val="FFFFFF"/>
                </a:solidFill>
                <a:latin typeface="Arial" panose="020B0604020202020204" pitchFamily="34" charset="0"/>
              </a:rPr>
              <a:t>         </a:t>
            </a:r>
            <a:r>
              <a:rPr lang="en-US" sz="1300" b="1">
                <a:solidFill>
                  <a:srgbClr val="FFFFFF"/>
                </a:solidFill>
                <a:latin typeface="Arial" panose="020B0604020202020204" pitchFamily="34" charset="0"/>
              </a:rPr>
              <a:t>30 </a:t>
            </a:r>
            <a:r>
              <a:rPr lang="sr-Cyrl-CS" sz="1300" b="1">
                <a:solidFill>
                  <a:srgbClr val="FFFFFF"/>
                </a:solidFill>
                <a:latin typeface="Arial" panose="020B0604020202020204" pitchFamily="34" charset="0"/>
              </a:rPr>
              <a:t>        </a:t>
            </a:r>
            <a:r>
              <a:rPr lang="en-US" sz="1300" b="1">
                <a:solidFill>
                  <a:srgbClr val="FFFFFF"/>
                </a:solidFill>
                <a:latin typeface="Arial" panose="020B0604020202020204" pitchFamily="34" charset="0"/>
              </a:rPr>
              <a:t>40 </a:t>
            </a:r>
            <a:r>
              <a:rPr lang="sr-Cyrl-CS" sz="1300" b="1">
                <a:solidFill>
                  <a:srgbClr val="FFFFFF"/>
                </a:solidFill>
                <a:latin typeface="Arial" panose="020B0604020202020204" pitchFamily="34" charset="0"/>
              </a:rPr>
              <a:t>        </a:t>
            </a:r>
            <a:r>
              <a:rPr lang="en-US" sz="1300" b="1">
                <a:solidFill>
                  <a:srgbClr val="FFFFFF"/>
                </a:solidFill>
                <a:latin typeface="Arial" panose="020B0604020202020204" pitchFamily="34" charset="0"/>
              </a:rPr>
              <a:t>50 </a:t>
            </a:r>
            <a:r>
              <a:rPr lang="sr-Cyrl-CS" sz="1300" b="1">
                <a:solidFill>
                  <a:srgbClr val="FFFFFF"/>
                </a:solidFill>
                <a:latin typeface="Arial" panose="020B0604020202020204" pitchFamily="34" charset="0"/>
              </a:rPr>
              <a:t>         </a:t>
            </a:r>
            <a:r>
              <a:rPr lang="en-US" sz="1300" b="1">
                <a:solidFill>
                  <a:srgbClr val="FFFFFF"/>
                </a:solidFill>
                <a:latin typeface="Arial" panose="020B0604020202020204" pitchFamily="34" charset="0"/>
              </a:rPr>
              <a:t>60</a:t>
            </a:r>
            <a:r>
              <a:rPr lang="en-US" sz="13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323850" y="4791075"/>
            <a:ext cx="419100" cy="307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V</a:t>
            </a:r>
          </a:p>
        </p:txBody>
      </p:sp>
      <p:pic>
        <p:nvPicPr>
          <p:cNvPr id="5223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45138" y="3665538"/>
            <a:ext cx="4614862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406400" y="979488"/>
            <a:ext cx="9251950" cy="121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2800">
                <a:solidFill>
                  <a:srgbClr val="FFFFFF"/>
                </a:solidFill>
                <a:latin typeface="Arial" panose="020B0604020202020204" pitchFamily="34" charset="0"/>
              </a:rPr>
              <a:t>Повећање температуре 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повећава брзину реакције повећавајући кинетичку</a:t>
            </a:r>
            <a:r>
              <a:rPr lang="en-US" sz="28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800">
                <a:solidFill>
                  <a:srgbClr val="FFFF00"/>
                </a:solidFill>
                <a:latin typeface="Arial" panose="020B0604020202020204" pitchFamily="34" charset="0"/>
              </a:rPr>
              <a:t>енергију </a:t>
            </a:r>
            <a:r>
              <a:rPr lang="en-US" sz="2800">
                <a:solidFill>
                  <a:srgbClr val="FFFFFF"/>
                </a:solidFill>
                <a:latin typeface="Arial" panose="020B0604020202020204" pitchFamily="34" charset="0"/>
              </a:rPr>
              <a:t>реагујућих молекула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529"/>
    </mc:Choice>
    <mc:Fallback xmlns="">
      <p:transition spd="slow" advTm="140529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7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42925" y="425450"/>
            <a:ext cx="9055100" cy="2555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5600">
                <a:solidFill>
                  <a:srgbClr val="FFFF00"/>
                </a:solidFill>
                <a:latin typeface="Arial" panose="020B0604020202020204" pitchFamily="34" charset="0"/>
              </a:rPr>
              <a:t>pH</a:t>
            </a:r>
            <a:r>
              <a:rPr lang="en-US" sz="4000" b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1073150"/>
            <a:ext cx="10160000" cy="49323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sr-Cyrl-CS" sz="3400">
                <a:solidFill>
                  <a:srgbClr val="FFFFFF"/>
                </a:solidFill>
                <a:latin typeface="Arial" panose="020B0604020202020204" pitchFamily="34" charset="0"/>
              </a:rPr>
              <a:t>У</a:t>
            </a:r>
            <a:r>
              <a:rPr lang="en-US" sz="3400">
                <a:solidFill>
                  <a:srgbClr val="FFFFFF"/>
                </a:solidFill>
                <a:latin typeface="Arial" panose="020B0604020202020204" pitchFamily="34" charset="0"/>
              </a:rPr>
              <a:t>тиче </a:t>
            </a:r>
            <a:r>
              <a:rPr lang="en-US" sz="3400">
                <a:solidFill>
                  <a:srgbClr val="FFFF00"/>
                </a:solidFill>
                <a:latin typeface="Arial" panose="020B0604020202020204" pitchFamily="34" charset="0"/>
              </a:rPr>
              <a:t>на степен јонизације супстрата</a:t>
            </a:r>
            <a:endParaRPr lang="en-US" sz="350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1400" u="sng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400">
                <a:solidFill>
                  <a:srgbClr val="FFFFFF"/>
                </a:solidFill>
                <a:latin typeface="Arial" panose="020B0604020202020204" pitchFamily="34" charset="0"/>
              </a:rPr>
              <a:t>Утиче на степен јонизације функционалних група аминокиселина које улазе у састав активног места ензима</a:t>
            </a:r>
            <a:endParaRPr lang="en-US" sz="350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1400" u="sng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400">
                <a:solidFill>
                  <a:srgbClr val="FFFFFF"/>
                </a:solidFill>
                <a:latin typeface="Arial" panose="020B0604020202020204" pitchFamily="34" charset="0"/>
              </a:rPr>
              <a:t>Утиче на одржавање терцијерне структуре</a:t>
            </a:r>
            <a:endParaRPr lang="sr-Cyrl-CS" sz="3500"/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None/>
              <a:defRPr/>
            </a:pPr>
            <a:endParaRPr lang="sr-Cyrl-CS" sz="14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buFontTx/>
              <a:buChar char="•"/>
              <a:defRPr/>
            </a:pPr>
            <a:r>
              <a:rPr lang="en-US" sz="3400">
                <a:solidFill>
                  <a:srgbClr val="FFFFFF"/>
                </a:solidFill>
                <a:latin typeface="Arial" panose="020B0604020202020204" pitchFamily="34" charset="0"/>
              </a:rPr>
              <a:t>Већина ензима делује у границама </a:t>
            </a:r>
            <a:r>
              <a:rPr lang="en-US" sz="3400" b="1">
                <a:solidFill>
                  <a:srgbClr val="FFFF00"/>
                </a:solidFill>
                <a:latin typeface="Arial" panose="020B0604020202020204" pitchFamily="34" charset="0"/>
              </a:rPr>
              <a:t>pH 4 – 8.</a:t>
            </a:r>
            <a:endParaRPr lang="en-US" sz="350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buClr>
                <a:srgbClr val="FFFFFF"/>
              </a:buClr>
              <a:defRPr/>
            </a:pPr>
            <a:endParaRPr 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3875" y="5153025"/>
            <a:ext cx="3714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32"/>
    </mc:Choice>
    <mc:Fallback xmlns="">
      <p:transition spd="slow" advTm="90032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727"/>
    </mc:Choice>
    <mc:Fallback xmlns="">
      <p:transition spd="slow" advTm="40727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311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9515" y="-29986"/>
            <a:ext cx="8350250" cy="582084"/>
          </a:xfrm>
        </p:spPr>
        <p:txBody>
          <a:bodyPr/>
          <a:lstStyle/>
          <a:p>
            <a:pPr eaLnBrk="1" hangingPunct="1"/>
            <a:r>
              <a:rPr lang="en-GB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МЕХАНИЗАМ ЕНЗИМСКЕ КАТАЛИЗЕ</a:t>
            </a:r>
            <a:r>
              <a:rPr lang="en-GB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0195"/>
            <a:ext cx="10160000" cy="279929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sr-Cyrl-CS" sz="311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Ензими с</a:t>
            </a:r>
            <a:r>
              <a:rPr lang="hr-HR" sz="311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нижавају енергију активације 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222">
                <a:effectLst/>
                <a:latin typeface="Arial" panose="020B0604020202020204" pitchFamily="34" charset="0"/>
              </a:rPr>
              <a:t>У</a:t>
            </a:r>
            <a:r>
              <a:rPr lang="sr-Latn-CS" sz="2222">
                <a:effectLst/>
                <a:latin typeface="Arial" panose="020B0604020202020204" pitchFamily="34" charset="0"/>
              </a:rPr>
              <a:t>пућују хемијску реакцију заобилазним путем преко</a:t>
            </a:r>
            <a:r>
              <a:rPr lang="en-US" sz="2222">
                <a:effectLst/>
                <a:latin typeface="Arial" panose="020B0604020202020204" pitchFamily="34" charset="0"/>
              </a:rPr>
              <a:t> </a:t>
            </a:r>
            <a:r>
              <a:rPr lang="sr-Latn-CS" sz="2222">
                <a:effectLst/>
                <a:latin typeface="Arial" panose="020B0604020202020204" pitchFamily="34" charset="0"/>
              </a:rPr>
              <a:t>низа међур</a:t>
            </a:r>
            <a:r>
              <a:rPr lang="en-US" sz="2222">
                <a:effectLst/>
                <a:latin typeface="Arial" panose="020B0604020202020204" pitchFamily="34" charset="0"/>
              </a:rPr>
              <a:t>e</a:t>
            </a:r>
            <a:r>
              <a:rPr lang="sr-Latn-CS" sz="2222">
                <a:effectLst/>
                <a:latin typeface="Arial" panose="020B0604020202020204" pitchFamily="34" charset="0"/>
              </a:rPr>
              <a:t>акција, које се одигравају у самом Е-S комплексу</a:t>
            </a:r>
          </a:p>
          <a:p>
            <a:pPr lvl="1" eaLnBrk="1" hangingPunct="1">
              <a:lnSpc>
                <a:spcPct val="80000"/>
              </a:lnSpc>
            </a:pPr>
            <a:r>
              <a:rPr lang="sr-Latn-CS" sz="2222">
                <a:effectLst/>
                <a:latin typeface="Arial" panose="020B0604020202020204" pitchFamily="34" charset="0"/>
              </a:rPr>
              <a:t>Повећавају шансу за интеракцију супстрата</a:t>
            </a:r>
            <a:r>
              <a:rPr lang="sr-Cyrl-CS" sz="2222">
                <a:effectLst/>
                <a:latin typeface="Arial" panose="020B0604020202020204" pitchFamily="34" charset="0"/>
              </a:rPr>
              <a:t> са ензимом</a:t>
            </a:r>
            <a:r>
              <a:rPr lang="sr-Latn-CS" sz="2222">
                <a:effectLst/>
                <a:latin typeface="Arial" panose="020B0604020202020204" pitchFamily="34" charset="0"/>
              </a:rPr>
              <a:t> тако што омогућавај</a:t>
            </a:r>
            <a:r>
              <a:rPr lang="sr-Cyrl-CS" sz="2222">
                <a:effectLst/>
                <a:latin typeface="Arial" panose="020B0604020202020204" pitchFamily="34" charset="0"/>
              </a:rPr>
              <a:t>у близак контакт између супстрата и ензима</a:t>
            </a:r>
            <a:endParaRPr lang="sr-Latn-CS" sz="2222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sr-Latn-CS" sz="2222">
                <a:effectLst/>
                <a:latin typeface="Arial" panose="020B0604020202020204" pitchFamily="34" charset="0"/>
              </a:rPr>
              <a:t>Реагују директно на сам супстрат</a:t>
            </a:r>
            <a:r>
              <a:rPr lang="sr-Cyrl-CS" sz="2222">
                <a:effectLst/>
                <a:latin typeface="Arial" panose="020B0604020202020204" pitchFamily="34" charset="0"/>
              </a:rPr>
              <a:t> мењајући његову хемијску структуру и тиме га претварају у производ реакције</a:t>
            </a:r>
            <a:r>
              <a:rPr lang="sr-Latn-CS" sz="2222"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effectLst/>
                <a:latin typeface="Arial" panose="020B0604020202020204" pitchFamily="34" charset="0"/>
              </a:rPr>
              <a:t>(</a:t>
            </a:r>
            <a:r>
              <a:rPr lang="sr-Latn-CS" sz="2222">
                <a:effectLst/>
                <a:latin typeface="Arial" panose="020B0604020202020204" pitchFamily="34" charset="0"/>
              </a:rPr>
              <a:t>нпр. </a:t>
            </a:r>
            <a:r>
              <a:rPr lang="sr-Cyrl-CS" sz="2222">
                <a:effectLst/>
                <a:latin typeface="Arial" panose="020B0604020202020204" pitchFamily="34" charset="0"/>
              </a:rPr>
              <a:t>х</a:t>
            </a:r>
            <a:r>
              <a:rPr lang="sr-Latn-CS" sz="2222">
                <a:effectLst/>
                <a:latin typeface="Arial" panose="020B0604020202020204" pitchFamily="34" charset="0"/>
              </a:rPr>
              <a:t>идролазе секу везе на самом супстрату</a:t>
            </a:r>
            <a:r>
              <a:rPr lang="sr-Cyrl-CS" sz="2222">
                <a:effectLst/>
                <a:latin typeface="Arial" panose="020B0604020202020204" pitchFamily="34" charset="0"/>
              </a:rPr>
              <a:t>)</a:t>
            </a:r>
            <a:endParaRPr lang="en-GB" sz="2222">
              <a:effectLst/>
              <a:latin typeface="Arial" panose="020B0604020202020204" pitchFamily="34" charset="0"/>
            </a:endParaRPr>
          </a:p>
        </p:txBody>
      </p:sp>
      <p:pic>
        <p:nvPicPr>
          <p:cNvPr id="4100" name="Picture 4" descr="I11-05-emzym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8000" y="3573640"/>
            <a:ext cx="7112000" cy="404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74"/>
    </mc:Choice>
    <mc:Fallback xmlns="">
      <p:transition spd="slow" advTm="62574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20751" y="209904"/>
            <a:ext cx="8350250" cy="537986"/>
          </a:xfrm>
        </p:spPr>
        <p:txBody>
          <a:bodyPr/>
          <a:lstStyle/>
          <a:p>
            <a:pPr eaLnBrk="1" hangingPunct="1"/>
            <a:r>
              <a:rPr lang="hr-HR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АКТИВНО МЕСТО ЕНЗИМА</a:t>
            </a:r>
            <a:endParaRPr lang="en-GB" sz="2222" u="sng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8694" y="850195"/>
            <a:ext cx="9681987" cy="311679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hr-HR" sz="2667">
                <a:effectLst/>
                <a:latin typeface="Arial" panose="020B0604020202020204" pitchFamily="34" charset="0"/>
              </a:rPr>
              <a:t>Део молекула ензима за које се супстрат везује и преко кога ензим делује на супстрат </a:t>
            </a:r>
            <a:endParaRPr lang="hr-HR" sz="2667" u="sng">
              <a:effectLst/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667">
                <a:effectLst/>
                <a:latin typeface="Arial" panose="020B0604020202020204" pitchFamily="34" charset="0"/>
              </a:rPr>
              <a:t> </a:t>
            </a:r>
            <a:endParaRPr lang="en-US" sz="2667">
              <a:effectLst/>
              <a:latin typeface="Arial" panose="020B0604020202020204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E + S 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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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E-S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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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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E-P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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  <a:sym typeface="Symbol" panose="05050102010706020507" pitchFamily="18" charset="2"/>
              </a:rPr>
              <a:t></a:t>
            </a:r>
            <a:r>
              <a:rPr lang="hr-HR" sz="3111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 Е + P</a:t>
            </a:r>
            <a:endParaRPr lang="hr-HR" sz="3111" b="1" u="sng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3111" b="1">
                <a:effectLst/>
                <a:latin typeface="Arial" panose="020B0604020202020204" pitchFamily="34" charset="0"/>
              </a:rPr>
              <a:t> </a:t>
            </a:r>
            <a:endParaRPr lang="hr-HR" sz="3111" b="1" u="sng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hr-HR" sz="2667">
                <a:effectLst/>
                <a:latin typeface="Arial" panose="020B0604020202020204" pitchFamily="34" charset="0"/>
              </a:rPr>
              <a:t>Представља само мали део макромолекула ензима, формира се у оквиру терциј</a:t>
            </a:r>
            <a:r>
              <a:rPr lang="en-US" sz="2667">
                <a:effectLst/>
                <a:latin typeface="Arial" panose="020B0604020202020204" pitchFamily="34" charset="0"/>
              </a:rPr>
              <a:t>a</a:t>
            </a:r>
            <a:r>
              <a:rPr lang="hr-HR" sz="2667">
                <a:effectLst/>
                <a:latin typeface="Arial" panose="020B0604020202020204" pitchFamily="34" charset="0"/>
              </a:rPr>
              <a:t>рне структуре Е (АПОЕНЗИМА)</a:t>
            </a:r>
            <a:endParaRPr lang="hr-HR" sz="2667" u="sng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8" name="Picture 4" descr="05-06_EnzymeSubstrt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0083" y="3970515"/>
            <a:ext cx="5519209" cy="350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931334" y="0"/>
            <a:ext cx="8526639" cy="9278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80996" indent="-380996" algn="just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endParaRPr lang="hr-HR" sz="2667" u="sng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543"/>
    </mc:Choice>
    <mc:Fallback xmlns="">
      <p:transition spd="slow" advTm="10654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08944"/>
            <a:ext cx="10160000" cy="687916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2222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hr-HR" sz="2222" dirty="0">
                <a:effectLst/>
                <a:latin typeface="Arial" panose="020B0604020202020204" pitchFamily="34" charset="0"/>
              </a:rPr>
              <a:t>Чине га </a:t>
            </a:r>
            <a:r>
              <a:rPr lang="hr-HR" sz="2222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функционалне групе одређених аминокиселина</a:t>
            </a:r>
            <a:r>
              <a:rPr lang="hr-HR" sz="2222" dirty="0">
                <a:effectLst/>
                <a:latin typeface="Arial" panose="020B0604020202020204" pitchFamily="34" charset="0"/>
              </a:rPr>
              <a:t> (карбоксилна, сулфхидрилна, хидроксилна, гванидо, имидазолов прстен)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2222" dirty="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sz="2000" dirty="0">
                <a:effectLst/>
                <a:latin typeface="Arial" panose="020B0604020202020204" pitchFamily="34" charset="0"/>
              </a:rPr>
              <a:t>- </a:t>
            </a:r>
            <a:r>
              <a:rPr lang="sr-Latn-CS" sz="2000" b="1" dirty="0">
                <a:effectLst/>
                <a:latin typeface="Arial" panose="020B0604020202020204" pitchFamily="34" charset="0"/>
              </a:rPr>
              <a:t>Каталитичке</a:t>
            </a:r>
            <a:r>
              <a:rPr lang="sr-Latn-CS" sz="2000" dirty="0">
                <a:effectLst/>
                <a:latin typeface="Arial" panose="020B0604020202020204" pitchFamily="34" charset="0"/>
              </a:rPr>
              <a:t> – учествују директно у спајању S 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за</a:t>
            </a:r>
            <a:r>
              <a:rPr lang="sr-Latn-CS" sz="2000" dirty="0">
                <a:effectLst/>
                <a:latin typeface="Arial" panose="020B0604020202020204" pitchFamily="34" charset="0"/>
              </a:rPr>
              <a:t> Е, као и у транформацији S у P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 реакције</a:t>
            </a:r>
            <a:endParaRPr lang="sr-Latn-CS" sz="2000" dirty="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sz="2000" dirty="0">
                <a:effectLst/>
                <a:latin typeface="Arial" panose="020B0604020202020204" pitchFamily="34" charset="0"/>
              </a:rPr>
              <a:t>- </a:t>
            </a:r>
            <a:r>
              <a:rPr lang="sr-Latn-CS" sz="2000" b="1" dirty="0">
                <a:effectLst/>
                <a:latin typeface="Arial" panose="020B0604020202020204" pitchFamily="34" charset="0"/>
              </a:rPr>
              <a:t>Контактне</a:t>
            </a:r>
            <a:r>
              <a:rPr lang="sr-Latn-CS" sz="2000" dirty="0">
                <a:effectLst/>
                <a:latin typeface="Arial" panose="020B0604020202020204" pitchFamily="34" charset="0"/>
              </a:rPr>
              <a:t> – учествују у причвршћивању S за Е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Latn-CS" sz="2000" dirty="0">
                <a:effectLst/>
                <a:latin typeface="Arial" panose="020B0604020202020204" pitchFamily="34" charset="0"/>
              </a:rPr>
              <a:t>- </a:t>
            </a:r>
            <a:r>
              <a:rPr lang="sr-Latn-CS" sz="2000" b="1" dirty="0">
                <a:effectLst/>
                <a:latin typeface="Arial" panose="020B0604020202020204" pitchFamily="34" charset="0"/>
              </a:rPr>
              <a:t>Помоћне</a:t>
            </a:r>
            <a:r>
              <a:rPr lang="sr-Cyrl-CS" sz="2000" b="1" dirty="0">
                <a:effectLst/>
                <a:latin typeface="Arial" panose="020B0604020202020204" pitchFamily="34" charset="0"/>
              </a:rPr>
              <a:t> групе</a:t>
            </a:r>
            <a:r>
              <a:rPr lang="sr-Latn-CS" sz="2000" dirty="0">
                <a:effectLst/>
                <a:latin typeface="Arial" panose="020B0604020202020204" pitchFamily="34" charset="0"/>
              </a:rPr>
              <a:t> – омоућавају стабилизацију терцијерне структуре Е</a:t>
            </a:r>
            <a:endParaRPr lang="en-US" sz="2000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2222" u="sng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hr-HR" sz="2222" dirty="0">
                <a:effectLst/>
                <a:latin typeface="Arial" panose="020B0604020202020204" pitchFamily="34" charset="0"/>
              </a:rPr>
              <a:t>Ензим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и</a:t>
            </a:r>
            <a:r>
              <a:rPr lang="hr-HR" sz="2222" dirty="0">
                <a:effectLst/>
                <a:latin typeface="Arial" panose="020B0604020202020204" pitchFamily="34" charset="0"/>
              </a:rPr>
              <a:t> поседуј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у </a:t>
            </a:r>
            <a:r>
              <a:rPr lang="sr-Latn-CS" sz="2222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углавном</a:t>
            </a:r>
            <a:r>
              <a:rPr lang="hr-HR" sz="2222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једно активно место</a:t>
            </a:r>
            <a:r>
              <a:rPr lang="hr-HR" sz="2222" dirty="0">
                <a:effectLst/>
                <a:latin typeface="Arial" panose="020B0604020202020204" pitchFamily="34" charset="0"/>
              </a:rPr>
              <a:t>, за које може да се веже само један супстрат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, али неки могу имати и више активних места</a:t>
            </a:r>
            <a:endParaRPr lang="en-US" sz="2222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sz="2222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sz="2222" dirty="0">
                <a:effectLst/>
                <a:latin typeface="Arial" panose="020B0604020202020204" pitchFamily="34" charset="0"/>
              </a:rPr>
              <a:t>С</a:t>
            </a:r>
            <a:r>
              <a:rPr lang="en-US" sz="2222" dirty="0" err="1">
                <a:effectLst/>
                <a:latin typeface="Arial" panose="020B0604020202020204" pitchFamily="34" charset="0"/>
              </a:rPr>
              <a:t>уп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страт се везује за ензим </a:t>
            </a:r>
            <a:r>
              <a:rPr lang="sr-Latn-CS" sz="2667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нековалентним везама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 (електростатске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везе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, јонск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а привлачења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, Van der Wаls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-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ovе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везе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, хидрофобн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а привлачења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)</a:t>
            </a:r>
            <a:endParaRPr lang="en-US" sz="2222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2222" u="sng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222" dirty="0">
                <a:effectLst/>
                <a:latin typeface="Arial" panose="020B0604020202020204" pitchFamily="34" charset="0"/>
              </a:rPr>
              <a:t>Д</a:t>
            </a:r>
            <a:r>
              <a:rPr lang="hr-HR" sz="2222" dirty="0">
                <a:effectLst/>
                <a:latin typeface="Arial" panose="020B0604020202020204" pitchFamily="34" charset="0"/>
              </a:rPr>
              <a:t>ва модела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објашњавају интеракцију између 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S и Е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, односно појам</a:t>
            </a:r>
            <a:r>
              <a:rPr lang="hr-HR" sz="2222" dirty="0">
                <a:effectLst/>
                <a:latin typeface="Arial" panose="020B0604020202020204" pitchFamily="34" charset="0"/>
              </a:rPr>
              <a:t> активног места ензима:  Фишеров  и </a:t>
            </a:r>
            <a:r>
              <a:rPr lang="en-GB" sz="2222" dirty="0" err="1">
                <a:effectLst/>
                <a:latin typeface="Arial" panose="020B0604020202020204" pitchFamily="34" charset="0"/>
              </a:rPr>
              <a:t>Кошландов</a:t>
            </a:r>
            <a:r>
              <a:rPr lang="en-GB" sz="2222" dirty="0">
                <a:effectLst/>
                <a:latin typeface="Arial" panose="020B0604020202020204" pitchFamily="34" charset="0"/>
              </a:rPr>
              <a:t> </a:t>
            </a:r>
            <a:r>
              <a:rPr lang="en-GB" sz="2222" dirty="0" err="1">
                <a:effectLst/>
                <a:latin typeface="Arial" panose="020B0604020202020204" pitchFamily="34" charset="0"/>
              </a:rPr>
              <a:t>модел</a:t>
            </a:r>
            <a:r>
              <a:rPr lang="en-GB" sz="2222" dirty="0">
                <a:effectLst/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2222" u="sng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222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132667" y="254000"/>
            <a:ext cx="3890809" cy="6395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556" b="1">
                <a:solidFill>
                  <a:srgbClr val="FFFF00"/>
                </a:solidFill>
                <a:latin typeface="Arial" panose="020B0604020202020204" pitchFamily="34" charset="0"/>
              </a:rPr>
              <a:t>Активни регион</a:t>
            </a:r>
            <a:r>
              <a:rPr lang="en-US" sz="3556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59"/>
    </mc:Choice>
    <mc:Fallback xmlns="">
      <p:transition spd="slow" advTm="103559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582333" y="1016000"/>
            <a:ext cx="10160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24931" name="Picture 3" descr="enzymes cop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552450" y="365125"/>
            <a:ext cx="9055100" cy="6365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4400" u="sng">
                <a:solidFill>
                  <a:srgbClr val="FFFF00"/>
                </a:solidFill>
                <a:latin typeface="Arial" panose="020B0604020202020204" pitchFamily="34" charset="0"/>
              </a:rPr>
              <a:t>СУПСТРАТ</a:t>
            </a:r>
          </a:p>
        </p:txBody>
      </p:sp>
      <p:sp>
        <p:nvSpPr>
          <p:cNvPr id="48132" name="Text Box 6"/>
          <p:cNvSpPr txBox="1">
            <a:spLocks noChangeArrowheads="1"/>
          </p:cNvSpPr>
          <p:nvPr/>
        </p:nvSpPr>
        <p:spPr bwMode="auto">
          <a:xfrm>
            <a:off x="644525" y="1541463"/>
            <a:ext cx="9193213" cy="3476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4000">
                <a:solidFill>
                  <a:srgbClr val="FFFFFF"/>
                </a:solidFill>
                <a:latin typeface="Arial" panose="020B0604020202020204" pitchFamily="34" charset="0"/>
              </a:rPr>
              <a:t>Органска материја која се везује за ензим и дејством ензима се претвара у производ ензимски катализоване реакције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40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4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813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0275" y="3978275"/>
            <a:ext cx="8299450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47"/>
    </mc:Choice>
    <mc:Fallback xmlns="">
      <p:transition spd="slow" advTm="70047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8000" y="169334"/>
            <a:ext cx="9144000" cy="7281333"/>
          </a:xfrm>
          <a:noFill/>
        </p:spPr>
        <p:txBody>
          <a:bodyPr/>
          <a:lstStyle/>
          <a:p>
            <a:pPr eaLnBrk="1" hangingPunct="1"/>
            <a:r>
              <a:rPr lang="sr-Latn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Фишеров модел</a:t>
            </a:r>
            <a:r>
              <a:rPr lang="sr-Latn-CS" sz="2222">
                <a:effectLst/>
                <a:latin typeface="Arial" panose="020B0604020202020204" pitchFamily="34" charset="0"/>
              </a:rPr>
              <a:t>  -</a:t>
            </a:r>
            <a:r>
              <a:rPr lang="sr-Cyrl-CS" sz="2222">
                <a:effectLst/>
                <a:latin typeface="Arial" panose="020B0604020202020204" pitchFamily="34" charset="0"/>
              </a:rPr>
              <a:t> </a:t>
            </a:r>
            <a:r>
              <a:rPr lang="sr-Latn-CS" sz="2222">
                <a:effectLst/>
                <a:latin typeface="Arial" panose="020B0604020202020204" pitchFamily="34" charset="0"/>
              </a:rPr>
              <a:t>”кључ-брава”, превише ригидан, апсолутна просторна подударност Е и 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22"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22"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22"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222"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sz="2222">
              <a:effectLst/>
              <a:latin typeface="Arial" panose="020B0604020202020204" pitchFamily="34" charset="0"/>
            </a:endParaRPr>
          </a:p>
          <a:p>
            <a:pPr eaLnBrk="1" hangingPunct="1"/>
            <a:r>
              <a:rPr lang="sr-Latn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Кошландов модел</a:t>
            </a:r>
            <a:r>
              <a:rPr lang="sr-Latn-CS" sz="2222">
                <a:effectLst/>
                <a:latin typeface="Arial" panose="020B0604020202020204" pitchFamily="34" charset="0"/>
              </a:rPr>
              <a:t> – </a:t>
            </a:r>
            <a:r>
              <a:rPr lang="sr-Latn-CS" sz="2222" b="1">
                <a:effectLst/>
                <a:latin typeface="Arial" panose="020B0604020202020204" pitchFamily="34" charset="0"/>
              </a:rPr>
              <a:t>модел индукованог прилагођавања ензима</a:t>
            </a:r>
            <a:r>
              <a:rPr lang="sr-Latn-CS" sz="2222">
                <a:effectLst/>
                <a:latin typeface="Arial" panose="020B0604020202020204" pitchFamily="34" charset="0"/>
              </a:rPr>
              <a:t> супстратом</a:t>
            </a:r>
            <a:r>
              <a:rPr lang="sr-Cyrl-CS" sz="2222">
                <a:effectLst/>
                <a:latin typeface="Arial" panose="020B0604020202020204" pitchFamily="34" charset="0"/>
              </a:rPr>
              <a:t>;</a:t>
            </a:r>
            <a:r>
              <a:rPr lang="sr-Latn-CS" sz="2222">
                <a:effectLst/>
                <a:latin typeface="Arial" panose="020B0604020202020204" pitchFamily="34" charset="0"/>
              </a:rPr>
              <a:t> супстрат индукује конформационе промене у активном месту Е, долази и до промена у конформацији S.</a:t>
            </a:r>
          </a:p>
          <a:p>
            <a:pPr eaLnBrk="1" hangingPunct="1"/>
            <a:r>
              <a:rPr lang="sr-Latn-CS" sz="2222">
                <a:effectLst/>
                <a:latin typeface="Arial" panose="020B0604020202020204" pitchFamily="34" charset="0"/>
              </a:rPr>
              <a:t>Контакт и везивање S за Е – “теорија судара”</a:t>
            </a:r>
          </a:p>
          <a:p>
            <a:pPr eaLnBrk="1" hangingPunct="1"/>
            <a:endParaRPr lang="sr-Latn-CS" sz="2222">
              <a:effectLst/>
              <a:latin typeface="Arial" panose="020B0604020202020204" pitchFamily="34" charset="0"/>
            </a:endParaRPr>
          </a:p>
          <a:p>
            <a:pPr eaLnBrk="1" hangingPunct="1"/>
            <a:endParaRPr lang="en-US" sz="2222">
              <a:effectLst/>
              <a:latin typeface="Arial" panose="020B0604020202020204" pitchFamily="34" charset="0"/>
            </a:endParaRPr>
          </a:p>
        </p:txBody>
      </p:sp>
      <p:pic>
        <p:nvPicPr>
          <p:cNvPr id="9219" name="Picture 3" descr="350px-Enzim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9972" y="1090083"/>
            <a:ext cx="4720167" cy="175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350px-Enzim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81111" y="5249333"/>
            <a:ext cx="4559653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616"/>
    </mc:Choice>
    <mc:Fallback xmlns="">
      <p:transition spd="slow" advTm="124616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778000" y="1973792"/>
            <a:ext cx="10160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31075" name="Picture 3" descr="Enzimi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0160000" cy="7620000"/>
          </a:xfrm>
          <a:noFill/>
        </p:spPr>
      </p:pic>
    </p:spTree>
  </p:cSld>
  <p:clrMapOvr>
    <a:masterClrMapping/>
  </p:clrMapOvr>
  <p:transition advTm="639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9500" y="529167"/>
            <a:ext cx="8636000" cy="1008944"/>
          </a:xfrm>
        </p:spPr>
        <p:txBody>
          <a:bodyPr/>
          <a:lstStyle/>
          <a:p>
            <a:pPr eaLnBrk="1" hangingPunct="1"/>
            <a:r>
              <a:rPr lang="hr-HR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ФАКТОРИ КОЈИ УТИЧУ НА АКТИВНОСТ ЕНЗИМА</a:t>
            </a:r>
            <a:br>
              <a:rPr lang="hr-HR" u="sng">
                <a:solidFill>
                  <a:srgbClr val="FFFF00"/>
                </a:solidFill>
                <a:effectLst/>
                <a:latin typeface="Arial" panose="020B0604020202020204" pitchFamily="34" charset="0"/>
              </a:rPr>
            </a:br>
            <a:endParaRPr lang="en-GB" u="sng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8695" y="1409348"/>
            <a:ext cx="9881306" cy="600075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dirty="0">
                <a:effectLst/>
                <a:latin typeface="Arial" panose="020B0604020202020204" pitchFamily="34" charset="0"/>
              </a:rPr>
              <a:t>БРЗИНА КАТАЛИЗОВАНЕ РЕАКЦИЈЕ = АКТИВНОСТ ЕНЗИМА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dirty="0">
                <a:effectLst/>
                <a:latin typeface="Arial" panose="020B0604020202020204" pitchFamily="34" charset="0"/>
              </a:rPr>
              <a:t>     Брзина катализоване реакције -  концентрација новонасталог производа у јединици времена</a:t>
            </a: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2000" dirty="0"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000" dirty="0">
                <a:effectLst/>
                <a:latin typeface="Arial" panose="020B0604020202020204" pitchFamily="34" charset="0"/>
              </a:rPr>
              <a:t>Фактори који утичу на брзину ензимски катализоване хемијске реакције су:</a:t>
            </a:r>
            <a:endParaRPr lang="hr-HR" sz="2000" dirty="0"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1.  к</a:t>
            </a:r>
            <a:r>
              <a:rPr lang="sr-Cyrl-RS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онцентрација</a:t>
            </a: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ензима</a:t>
            </a:r>
            <a:endParaRPr lang="hr-HR" sz="2000" b="1" u="sng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2.  концентрација супстрата</a:t>
            </a:r>
            <a:endParaRPr lang="hr-HR" sz="2000" b="1" u="sng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3.  активатори и инхибитори</a:t>
            </a:r>
            <a:endParaRPr lang="hr-HR" sz="2000" b="1" u="sng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4.  </a:t>
            </a:r>
            <a:r>
              <a:rPr lang="en-US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pH</a:t>
            </a: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средине</a:t>
            </a:r>
            <a:endParaRPr lang="hr-HR" sz="2000" b="1" u="sng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000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5.  температура</a:t>
            </a:r>
            <a:endParaRPr lang="hr-HR" sz="2000" b="1" u="sng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Latn-CS" sz="2000" b="1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algn="just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hr-HR" sz="2667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Ко</a:t>
            </a:r>
            <a:r>
              <a:rPr lang="sr-Cyrl-CS" sz="2667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личина</a:t>
            </a:r>
            <a:r>
              <a:rPr lang="hr-HR" sz="2667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ензима</a:t>
            </a:r>
            <a:endParaRPr lang="hr-HR" sz="2667" b="1" u="sng" dirty="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hr-HR" sz="2000" dirty="0">
                <a:effectLst/>
                <a:latin typeface="Arial" panose="020B0604020202020204" pitchFamily="34" charset="0"/>
              </a:rPr>
              <a:t>Ко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личина</a:t>
            </a:r>
            <a:r>
              <a:rPr lang="hr-HR" sz="2000" dirty="0">
                <a:effectLst/>
                <a:latin typeface="Arial" panose="020B0604020202020204" pitchFamily="34" charset="0"/>
              </a:rPr>
              <a:t> ензима – 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изражава се као </a:t>
            </a:r>
            <a:r>
              <a:rPr lang="hr-HR" sz="2000" dirty="0">
                <a:effectLst/>
                <a:latin typeface="Arial" panose="020B0604020202020204" pitchFamily="34" charset="0"/>
              </a:rPr>
              <a:t>број молекула Е у јединици запремине телесне течности или на јединицу 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масе</a:t>
            </a:r>
            <a:r>
              <a:rPr lang="hr-HR" sz="2000" dirty="0">
                <a:effectLst/>
                <a:latin typeface="Arial" panose="020B0604020202020204" pitchFamily="34" charset="0"/>
              </a:rPr>
              <a:t> ткива</a:t>
            </a:r>
            <a:endParaRPr lang="sr-Cyrl-CS" sz="2000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hr-HR" sz="2000" dirty="0">
                <a:effectLst/>
                <a:latin typeface="Arial" panose="020B0604020202020204" pitchFamily="34" charset="0"/>
              </a:rPr>
              <a:t>Брзина катализоване реакције је директно пропорционална концентрацији </a:t>
            </a:r>
            <a:r>
              <a:rPr lang="en-US" sz="2000" dirty="0">
                <a:effectLst/>
                <a:latin typeface="Arial" panose="020B0604020202020204" pitchFamily="34" charset="0"/>
              </a:rPr>
              <a:t>   </a:t>
            </a:r>
            <a:r>
              <a:rPr lang="hr-HR" sz="2000" dirty="0">
                <a:effectLst/>
                <a:latin typeface="Arial" panose="020B0604020202020204" pitchFamily="34" charset="0"/>
              </a:rPr>
              <a:t>ензима (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ако су испуњени остали услови: </a:t>
            </a:r>
            <a:r>
              <a:rPr lang="hr-HR" sz="2000" dirty="0">
                <a:effectLst/>
                <a:latin typeface="Arial" panose="020B0604020202020204" pitchFamily="34" charset="0"/>
              </a:rPr>
              <a:t>оптимална Т, оптимални </a:t>
            </a:r>
            <a:r>
              <a:rPr lang="en-US" sz="2000" dirty="0">
                <a:effectLst/>
                <a:latin typeface="Arial" panose="020B0604020202020204" pitchFamily="34" charset="0"/>
              </a:rPr>
              <a:t>pH</a:t>
            </a:r>
            <a:r>
              <a:rPr lang="hr-HR" sz="2000" dirty="0">
                <a:effectLst/>
                <a:latin typeface="Arial" panose="020B0604020202020204" pitchFamily="34" charset="0"/>
              </a:rPr>
              <a:t>, вишак супстрата, присуство активатора, коензима)</a:t>
            </a:r>
            <a:endParaRPr lang="sr-Cyrl-CS" sz="2000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889" u="sng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000" dirty="0">
                <a:effectLst/>
                <a:latin typeface="Arial" panose="020B0604020202020204" pitchFamily="34" charset="0"/>
              </a:rPr>
              <a:t>У оваквим условима о</a:t>
            </a:r>
            <a:r>
              <a:rPr lang="hr-HR" sz="2000" dirty="0">
                <a:effectLst/>
                <a:latin typeface="Arial" panose="020B0604020202020204" pitchFamily="34" charset="0"/>
              </a:rPr>
              <a:t>днос брзине катализоване реакције и концентрације ензима је линеаран</a:t>
            </a:r>
            <a:endParaRPr lang="hr-HR" sz="2000" u="sng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GB" sz="2000" dirty="0"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092"/>
    </mc:Choice>
    <mc:Fallback xmlns="">
      <p:transition spd="slow" advTm="86092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354667" y="254000"/>
            <a:ext cx="7545592" cy="776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4444" b="1">
                <a:solidFill>
                  <a:srgbClr val="FFFF00"/>
                </a:solidFill>
                <a:latin typeface="Arial" panose="020B0604020202020204" pitchFamily="34" charset="0"/>
              </a:rPr>
              <a:t>Активатори и инхибитори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508000" y="1354667"/>
            <a:ext cx="9474068" cy="1802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sr-Cyrl-CS" sz="2222">
                <a:latin typeface="Arial" panose="020B0604020202020204" pitchFamily="34" charset="0"/>
              </a:rPr>
              <a:t> </a:t>
            </a:r>
            <a:r>
              <a:rPr lang="en-US" sz="2222">
                <a:latin typeface="Arial" panose="020B0604020202020204" pitchFamily="34" charset="0"/>
              </a:rPr>
              <a:t>Супстанце које ути</a:t>
            </a:r>
            <a:r>
              <a:rPr lang="sr-Latn-CS" sz="2222">
                <a:latin typeface="Arial" panose="020B0604020202020204" pitchFamily="34" charset="0"/>
              </a:rPr>
              <a:t>чу на активност ензима тако што се везују</a:t>
            </a:r>
          </a:p>
          <a:p>
            <a:r>
              <a:rPr lang="sr-Cyrl-CS" sz="2222">
                <a:latin typeface="Arial" panose="020B0604020202020204" pitchFamily="34" charset="0"/>
              </a:rPr>
              <a:t>з</a:t>
            </a:r>
            <a:r>
              <a:rPr lang="sr-Latn-CS" sz="2222">
                <a:latin typeface="Arial" panose="020B0604020202020204" pitchFamily="34" charset="0"/>
              </a:rPr>
              <a:t>а каталитичко место на ензиму мењајући његову конформацију</a:t>
            </a:r>
            <a:r>
              <a:rPr lang="sr-Cyrl-CS" sz="2222">
                <a:latin typeface="Arial" panose="020B0604020202020204" pitchFamily="34" charset="0"/>
              </a:rPr>
              <a:t> </a:t>
            </a:r>
          </a:p>
          <a:p>
            <a:r>
              <a:rPr lang="sr-Cyrl-CS" sz="2222">
                <a:latin typeface="Arial" panose="020B0604020202020204" pitchFamily="34" charset="0"/>
              </a:rPr>
              <a:t>(терцијерну структуру ензима у пределу активног места)</a:t>
            </a:r>
            <a:endParaRPr lang="sr-Latn-CS" sz="2222">
              <a:latin typeface="Arial" panose="020B0604020202020204" pitchFamily="34" charset="0"/>
            </a:endParaRPr>
          </a:p>
          <a:p>
            <a:r>
              <a:rPr lang="sr-Cyrl-CS" sz="2222">
                <a:latin typeface="Arial" panose="020B0604020202020204" pitchFamily="34" charset="0"/>
              </a:rPr>
              <a:t>и</a:t>
            </a:r>
            <a:r>
              <a:rPr lang="sr-Latn-CS" sz="2222">
                <a:latin typeface="Arial" panose="020B0604020202020204" pitchFamily="34" charset="0"/>
              </a:rPr>
              <a:t> омогућавају лакше (</a:t>
            </a:r>
            <a:r>
              <a:rPr lang="sr-Latn-CS" sz="2222" b="1">
                <a:solidFill>
                  <a:srgbClr val="FFFF00"/>
                </a:solidFill>
                <a:latin typeface="Arial" panose="020B0604020202020204" pitchFamily="34" charset="0"/>
              </a:rPr>
              <a:t>активатори</a:t>
            </a:r>
            <a:r>
              <a:rPr lang="sr-Latn-CS" sz="2222">
                <a:latin typeface="Arial" panose="020B0604020202020204" pitchFamily="34" charset="0"/>
              </a:rPr>
              <a:t>) или теже (</a:t>
            </a:r>
            <a:r>
              <a:rPr lang="sr-Latn-CS" sz="2222" b="1">
                <a:solidFill>
                  <a:srgbClr val="FFFF00"/>
                </a:solidFill>
                <a:latin typeface="Arial" panose="020B0604020202020204" pitchFamily="34" charset="0"/>
              </a:rPr>
              <a:t>инхибитори</a:t>
            </a:r>
            <a:r>
              <a:rPr lang="sr-Latn-CS" sz="2222">
                <a:latin typeface="Arial" panose="020B0604020202020204" pitchFamily="34" charset="0"/>
              </a:rPr>
              <a:t>) везивање </a:t>
            </a:r>
          </a:p>
          <a:p>
            <a:r>
              <a:rPr lang="sr-Cyrl-CS" sz="2222">
                <a:latin typeface="Arial" panose="020B0604020202020204" pitchFamily="34" charset="0"/>
              </a:rPr>
              <a:t>с</a:t>
            </a:r>
            <a:r>
              <a:rPr lang="sr-Latn-CS" sz="2222">
                <a:latin typeface="Arial" panose="020B0604020202020204" pitchFamily="34" charset="0"/>
              </a:rPr>
              <a:t>упстрата за активно место</a:t>
            </a:r>
            <a:r>
              <a:rPr lang="sr-Cyrl-CS" sz="2222">
                <a:latin typeface="Arial" panose="020B0604020202020204" pitchFamily="34" charset="0"/>
              </a:rPr>
              <a:t>.</a:t>
            </a:r>
            <a:endParaRPr lang="en-US" sz="2222">
              <a:latin typeface="Arial" panose="020B0604020202020204" pitchFamily="34" charset="0"/>
            </a:endParaRP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433917" y="3302001"/>
            <a:ext cx="9726083" cy="3682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sr-Cyrl-CS" sz="2222" b="1">
                <a:latin typeface="Arial" panose="020B0604020202020204" pitchFamily="34" charset="0"/>
              </a:rPr>
              <a:t> </a:t>
            </a:r>
            <a:r>
              <a:rPr lang="sr-Cyrl-CS" sz="2222" b="1">
                <a:solidFill>
                  <a:srgbClr val="FFFF00"/>
                </a:solidFill>
                <a:latin typeface="Arial" panose="020B0604020202020204" pitchFamily="34" charset="0"/>
              </a:rPr>
              <a:t>АКТИВАТОРИ</a:t>
            </a:r>
            <a:r>
              <a:rPr lang="sr-Cyrl-CS" sz="2222" b="1">
                <a:latin typeface="Arial" panose="020B0604020202020204" pitchFamily="34" charset="0"/>
              </a:rPr>
              <a:t>: </a:t>
            </a:r>
            <a:r>
              <a:rPr lang="sr-Cyrl-CS" sz="2222">
                <a:latin typeface="Arial" panose="020B0604020202020204" pitchFamily="34" charset="0"/>
              </a:rPr>
              <a:t>Супстанце које утичу на повећану активност ензима тако што се везују за </a:t>
            </a:r>
            <a:r>
              <a:rPr lang="sr-Cyrl-CS" sz="2222" b="1" u="sng">
                <a:latin typeface="Arial" panose="020B0604020202020204" pitchFamily="34" charset="0"/>
              </a:rPr>
              <a:t>каталитичко место</a:t>
            </a:r>
            <a:r>
              <a:rPr lang="sr-Cyrl-CS" sz="2222" b="1">
                <a:latin typeface="Arial" panose="020B0604020202020204" pitchFamily="34" charset="0"/>
              </a:rPr>
              <a:t> </a:t>
            </a:r>
            <a:r>
              <a:rPr lang="sr-Cyrl-CS" sz="2222">
                <a:latin typeface="Arial" panose="020B0604020202020204" pitchFamily="34" charset="0"/>
              </a:rPr>
              <a:t>ензима мењајући његову конформацију  и омогућавајући </a:t>
            </a:r>
            <a:r>
              <a:rPr lang="sr-Cyrl-CS" sz="2222" b="1">
                <a:solidFill>
                  <a:srgbClr val="FFFF00"/>
                </a:solidFill>
                <a:latin typeface="Arial" panose="020B0604020202020204" pitchFamily="34" charset="0"/>
              </a:rPr>
              <a:t>лакше везивање супстрата за активно место.</a:t>
            </a:r>
          </a:p>
          <a:p>
            <a:endParaRPr lang="sr-Cyrl-CS" sz="1111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lvl="2">
              <a:buFont typeface="Symbol" panose="05050102010706020507" pitchFamily="18" charset="2"/>
              <a:buChar char="·"/>
            </a:pPr>
            <a:r>
              <a:rPr lang="sr-Cyrl-CS" sz="2222">
                <a:latin typeface="Arial" panose="020B0604020202020204" pitchFamily="34" charset="0"/>
              </a:rPr>
              <a:t> Метали</a:t>
            </a:r>
          </a:p>
          <a:p>
            <a:pPr lvl="2">
              <a:buFont typeface="Symbol" panose="05050102010706020507" pitchFamily="18" charset="2"/>
              <a:buChar char="·"/>
            </a:pPr>
            <a:r>
              <a:rPr lang="sr-Cyrl-CS" sz="2222">
                <a:latin typeface="Arial" panose="020B0604020202020204" pitchFamily="34" charset="0"/>
              </a:rPr>
              <a:t> Коензими и кофактори</a:t>
            </a:r>
            <a:endParaRPr lang="sr-Cyrl-CS" sz="2222" b="1">
              <a:latin typeface="Arial" panose="020B0604020202020204" pitchFamily="34" charset="0"/>
            </a:endParaRPr>
          </a:p>
          <a:p>
            <a:endParaRPr lang="sr-Cyrl-CS" sz="2222" b="1">
              <a:latin typeface="Arial" panose="020B0604020202020204" pitchFamily="34" charset="0"/>
            </a:endParaRPr>
          </a:p>
          <a:p>
            <a:r>
              <a:rPr lang="sr-Cyrl-CS" sz="2222" b="1">
                <a:solidFill>
                  <a:srgbClr val="FFFF00"/>
                </a:solidFill>
                <a:latin typeface="Arial" panose="020B0604020202020204" pitchFamily="34" charset="0"/>
              </a:rPr>
              <a:t>ИНХИБИТОРИ</a:t>
            </a:r>
            <a:r>
              <a:rPr lang="sr-Cyrl-CS" sz="2222" b="1">
                <a:latin typeface="Arial" panose="020B0604020202020204" pitchFamily="34" charset="0"/>
              </a:rPr>
              <a:t>:</a:t>
            </a:r>
            <a:r>
              <a:rPr lang="sr-Cyrl-CS" sz="2222">
                <a:latin typeface="Arial" panose="020B0604020202020204" pitchFamily="34" charset="0"/>
              </a:rPr>
              <a:t> Свака супстанца  која може да умањи брзину</a:t>
            </a:r>
          </a:p>
          <a:p>
            <a:r>
              <a:rPr lang="sr-Cyrl-CS" sz="2222">
                <a:latin typeface="Arial" panose="020B0604020202020204" pitchFamily="34" charset="0"/>
              </a:rPr>
              <a:t> катализоване реакције се понаша као инхибитор. </a:t>
            </a:r>
          </a:p>
          <a:p>
            <a:endParaRPr lang="en-US" sz="2222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378"/>
    </mc:Choice>
    <mc:Fallback xmlns="">
      <p:transition spd="slow" advTm="117378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10160000" cy="67958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endParaRPr lang="sr-Cyrl-CS" sz="3111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r>
              <a:rPr lang="sr-Cyrl-CS" sz="3111" b="1">
                <a:solidFill>
                  <a:srgbClr val="FFFF00"/>
                </a:solidFill>
                <a:latin typeface="Arial" panose="020B0604020202020204" pitchFamily="34" charset="0"/>
              </a:rPr>
              <a:t>Који су типови инхибиције?</a:t>
            </a:r>
          </a:p>
          <a:p>
            <a:endParaRPr lang="sr-Cyrl-CS" sz="2667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r>
              <a:rPr lang="sr-Cyrl-CS" sz="2667">
                <a:latin typeface="Arial" panose="020B0604020202020204" pitchFamily="34" charset="0"/>
              </a:rPr>
              <a:t>Инхибиција може бити: </a:t>
            </a:r>
            <a:r>
              <a:rPr lang="sr-Cyrl-CS" sz="2667" b="1">
                <a:solidFill>
                  <a:srgbClr val="FFFF00"/>
                </a:solidFill>
                <a:latin typeface="Arial" panose="020B0604020202020204" pitchFamily="34" charset="0"/>
              </a:rPr>
              <a:t>реверзибилна</a:t>
            </a:r>
            <a:r>
              <a:rPr lang="sr-Cyrl-CS" sz="2667" b="1">
                <a:latin typeface="Arial" panose="020B0604020202020204" pitchFamily="34" charset="0"/>
              </a:rPr>
              <a:t> и </a:t>
            </a:r>
            <a:r>
              <a:rPr lang="sr-Cyrl-CS" sz="2667" b="1">
                <a:solidFill>
                  <a:srgbClr val="FFFF00"/>
                </a:solidFill>
                <a:latin typeface="Arial" panose="020B0604020202020204" pitchFamily="34" charset="0"/>
              </a:rPr>
              <a:t>иреверзибилна</a:t>
            </a:r>
            <a:r>
              <a:rPr lang="sr-Cyrl-CS" sz="2667" b="1">
                <a:latin typeface="Arial" panose="020B0604020202020204" pitchFamily="34" charset="0"/>
              </a:rPr>
              <a:t>.</a:t>
            </a:r>
            <a:r>
              <a:rPr lang="sr-Cyrl-CS" sz="2667">
                <a:latin typeface="Arial" panose="020B0604020202020204" pitchFamily="34" charset="0"/>
              </a:rPr>
              <a:t> </a:t>
            </a:r>
          </a:p>
          <a:p>
            <a:endParaRPr lang="sr-Cyrl-CS" sz="889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r>
              <a:rPr lang="sr-Cyrl-CS" sz="2667" b="1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sr-Cyrl-CS" sz="2667" b="1" u="sng">
                <a:solidFill>
                  <a:srgbClr val="FFFF00"/>
                </a:solidFill>
                <a:latin typeface="Arial" panose="020B0604020202020204" pitchFamily="34" charset="0"/>
              </a:rPr>
              <a:t>Реверзибилни инхибитори</a:t>
            </a:r>
            <a:r>
              <a:rPr lang="sr-Cyrl-CS" sz="2667">
                <a:latin typeface="Arial" panose="020B0604020202020204" pitchFamily="34" charset="0"/>
              </a:rPr>
              <a:t> се везују за ензим  </a:t>
            </a:r>
          </a:p>
          <a:p>
            <a:r>
              <a:rPr lang="sr-Cyrl-CS" sz="2667" b="1">
                <a:latin typeface="Arial" panose="020B0604020202020204" pitchFamily="34" charset="0"/>
              </a:rPr>
              <a:t>нековалентнм везама</a:t>
            </a:r>
            <a:r>
              <a:rPr lang="sr-Cyrl-CS" sz="2667">
                <a:latin typeface="Arial" panose="020B0604020202020204" pitchFamily="34" charset="0"/>
              </a:rPr>
              <a:t>, тако да се инхибитор може одвојити из комплекса ензим-инхибитор, а ензимска активност се може </a:t>
            </a:r>
          </a:p>
          <a:p>
            <a:r>
              <a:rPr lang="sr-Cyrl-CS" sz="2667">
                <a:latin typeface="Arial" panose="020B0604020202020204" pitchFamily="34" charset="0"/>
              </a:rPr>
              <a:t>обновити. </a:t>
            </a:r>
          </a:p>
          <a:p>
            <a:endParaRPr lang="sr-Cyrl-CS" sz="889">
              <a:latin typeface="Arial" panose="020B0604020202020204" pitchFamily="34" charset="0"/>
            </a:endParaRPr>
          </a:p>
          <a:p>
            <a:pPr lvl="1">
              <a:buFontTx/>
              <a:buChar char="•"/>
            </a:pPr>
            <a:r>
              <a:rPr lang="sr-Cyrl-CS" sz="2667">
                <a:latin typeface="Arial" panose="020B0604020202020204" pitchFamily="34" charset="0"/>
              </a:rPr>
              <a:t> Реверзибилни инхибитори су присутни код </a:t>
            </a:r>
            <a:r>
              <a:rPr lang="sr-Cyrl-CS" sz="2667" b="1">
                <a:solidFill>
                  <a:srgbClr val="FFFF00"/>
                </a:solidFill>
                <a:latin typeface="Arial" panose="020B0604020202020204" pitchFamily="34" charset="0"/>
              </a:rPr>
              <a:t>КОМПЕТИТИВНЕ инхибиције</a:t>
            </a:r>
            <a:r>
              <a:rPr lang="en-US" sz="2667" b="1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sr-Cyrl-CS" sz="2667" b="1">
                <a:solidFill>
                  <a:srgbClr val="FFFF00"/>
                </a:solidFill>
                <a:latin typeface="Arial" panose="020B0604020202020204" pitchFamily="34" charset="0"/>
              </a:rPr>
              <a:t>и</a:t>
            </a:r>
          </a:p>
          <a:p>
            <a:pPr lvl="1"/>
            <a:r>
              <a:rPr lang="sr-Cyrl-CS" sz="2667" b="1">
                <a:solidFill>
                  <a:srgbClr val="FFFF00"/>
                </a:solidFill>
                <a:latin typeface="Arial" panose="020B0604020202020204" pitchFamily="34" charset="0"/>
              </a:rPr>
              <a:t>НЕКОМПЕТИТИВНЕ инхибиције</a:t>
            </a:r>
            <a:endParaRPr lang="sr-Cyrl-CS" sz="2667" b="1">
              <a:latin typeface="Arial" panose="020B0604020202020204" pitchFamily="34" charset="0"/>
            </a:endParaRPr>
          </a:p>
          <a:p>
            <a:pPr lvl="1"/>
            <a:endParaRPr lang="sr-Cyrl-CS" sz="2667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r>
              <a:rPr lang="sr-Cyrl-CS" sz="2667">
                <a:latin typeface="Arial" panose="020B0604020202020204" pitchFamily="34" charset="0"/>
              </a:rPr>
              <a:t> </a:t>
            </a:r>
            <a:r>
              <a:rPr lang="sr-Cyrl-CS" sz="2667" b="1" u="sng">
                <a:solidFill>
                  <a:srgbClr val="FFFF00"/>
                </a:solidFill>
                <a:latin typeface="Arial" panose="020B0604020202020204" pitchFamily="34" charset="0"/>
              </a:rPr>
              <a:t>Иреверзибилни инхибитори</a:t>
            </a:r>
            <a:r>
              <a:rPr lang="sr-Cyrl-CS" sz="2667">
                <a:latin typeface="Arial" panose="020B0604020202020204" pitchFamily="34" charset="0"/>
              </a:rPr>
              <a:t> су трајно везани за ензим и због тога ензим бесповратно губи своју функцију.  Овај тип инхибиције не подлеже  Михаелис-Ментеновој кинетици.</a:t>
            </a:r>
          </a:p>
          <a:p>
            <a:endParaRPr lang="sr-Cyrl-CS" sz="889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079"/>
    </mc:Choice>
    <mc:Fallback xmlns="">
      <p:transition spd="slow" advTm="71079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Text Box 4"/>
          <p:cNvSpPr txBox="1">
            <a:spLocks noGrp="1" noChangeArrowheads="1"/>
          </p:cNvSpPr>
          <p:nvPr>
            <p:ph type="title"/>
          </p:nvPr>
        </p:nvSpPr>
        <p:spPr>
          <a:xfrm>
            <a:off x="508000" y="0"/>
            <a:ext cx="9144000" cy="1270000"/>
          </a:xfrm>
        </p:spPr>
        <p:txBody>
          <a:bodyPr/>
          <a:lstStyle/>
          <a:p>
            <a:pPr>
              <a:defRPr/>
            </a:pPr>
            <a:r>
              <a:rPr lang="sr-Cyrl-CS" sz="3556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Компетитивна инхибиција</a:t>
            </a:r>
            <a:r>
              <a:rPr lang="sr-Cyrl-CS"/>
              <a:t> </a:t>
            </a:r>
            <a:endParaRPr lang="en-US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85334"/>
            <a:ext cx="5842000" cy="626533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222" b="1">
                <a:effectLst/>
                <a:latin typeface="Arial" panose="020B0604020202020204" pitchFamily="34" charset="0"/>
              </a:rPr>
              <a:t>Компетитивни инхибитор</a:t>
            </a:r>
            <a:r>
              <a:rPr lang="sr-Cyrl-CS" sz="2222">
                <a:effectLst/>
                <a:latin typeface="Arial" panose="020B0604020202020204" pitchFamily="34" charset="0"/>
              </a:rPr>
              <a:t> се 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реверзибилно везује за активно место</a:t>
            </a:r>
            <a:r>
              <a:rPr lang="sr-Cyrl-CS" sz="2222">
                <a:effectLst/>
                <a:latin typeface="Arial" panose="020B0604020202020204" pitchFamily="34" charset="0"/>
              </a:rPr>
              <a:t> - исто оно за које се везује супстрат у околностима без инхибитора</a:t>
            </a:r>
          </a:p>
          <a:p>
            <a:pPr lvl="1" eaLnBrk="1" hangingPunct="1">
              <a:lnSpc>
                <a:spcPct val="9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НИЈЕ ковалентно везан за ензим</a:t>
            </a:r>
          </a:p>
          <a:p>
            <a:pPr lvl="1" eaLnBrk="1" hangingPunct="1">
              <a:lnSpc>
                <a:spcPct val="9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Може да дисосује, да се одвоји од ензима значајном брзином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Cyrl-CS" sz="2222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222" b="1">
                <a:effectLst/>
                <a:latin typeface="Arial" panose="020B0604020202020204" pitchFamily="34" charset="0"/>
              </a:rPr>
              <a:t>Компетитивни инхибитор</a:t>
            </a:r>
            <a:r>
              <a:rPr lang="sr-Cyrl-CS" sz="2222"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има структуру сличну супстрату</a:t>
            </a:r>
            <a:r>
              <a:rPr lang="sr-Cyrl-CS" sz="2222">
                <a:effectLst/>
                <a:latin typeface="Arial" panose="020B0604020202020204" pitchFamily="34" charset="0"/>
              </a:rPr>
              <a:t> – супстрат и инхибитор су 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структурни аналози</a:t>
            </a:r>
          </a:p>
          <a:p>
            <a:pPr lvl="1" eaLnBrk="1" hangingPunct="1">
              <a:lnSpc>
                <a:spcPct val="9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Инхибитор се такмичи са супстратом у везивању за место препознавања супстрата у ензиму</a:t>
            </a:r>
          </a:p>
          <a:p>
            <a:pPr eaLnBrk="1" hangingPunct="1">
              <a:lnSpc>
                <a:spcPct val="90000"/>
              </a:lnSpc>
            </a:pPr>
            <a:endParaRPr lang="sr-Cyrl-CS" sz="2222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222">
                <a:effectLst/>
                <a:latin typeface="Arial" panose="020B0604020202020204" pitchFamily="34" charset="0"/>
              </a:rPr>
              <a:t>С обзиром да ензим може да веже или само супстрат или само инхибитор уместо Е-</a:t>
            </a:r>
            <a:r>
              <a:rPr lang="en-US" sz="2222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sr-Cyrl-CS" sz="2222">
                <a:effectLst/>
                <a:latin typeface="Arial" panose="020B0604020202020204" pitchFamily="34" charset="0"/>
              </a:rPr>
              <a:t> комплекса настаје Е-</a:t>
            </a:r>
            <a:r>
              <a:rPr lang="en-US" sz="2222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sr-Cyrl-CS" sz="2222">
                <a:effectLst/>
                <a:latin typeface="Arial" panose="020B0604020202020204" pitchFamily="34" charset="0"/>
              </a:rPr>
              <a:t> комплекс</a:t>
            </a:r>
          </a:p>
          <a:p>
            <a:pPr eaLnBrk="1" hangingPunct="1">
              <a:lnSpc>
                <a:spcPct val="90000"/>
              </a:lnSpc>
            </a:pPr>
            <a:endParaRPr lang="en-US" sz="2222">
              <a:latin typeface="Arial" panose="020B0604020202020204" pitchFamily="34" charset="0"/>
            </a:endParaRPr>
          </a:p>
        </p:txBody>
      </p:sp>
      <p:graphicFrame>
        <p:nvGraphicFramePr>
          <p:cNvPr id="15364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6350000" y="1524000"/>
          <a:ext cx="3217333" cy="2330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571750" imgH="1885315" progId="Word.Document.8">
                  <p:embed/>
                </p:oleObj>
              </mc:Choice>
              <mc:Fallback>
                <p:oleObj name="Document" r:id="rId2" imgW="2571750" imgH="1885315" progId="Word.Document.8">
                  <p:embed/>
                  <p:pic>
                    <p:nvPicPr>
                      <p:cNvPr id="1536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0" y="1524000"/>
                        <a:ext cx="3217333" cy="23300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5" name="Picture 7" descr="400px-Competitive_inhibi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8000" y="4148667"/>
            <a:ext cx="4572000" cy="3199694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528"/>
    </mc:Choice>
    <mc:Fallback xmlns="">
      <p:transition spd="slow" advTm="84528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333" y="1270000"/>
            <a:ext cx="9990667" cy="242887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222" b="1" dirty="0">
                <a:effectLst/>
                <a:latin typeface="Arial" panose="020B0604020202020204" pitchFamily="34" charset="0"/>
              </a:rPr>
              <a:t>Пример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: </a:t>
            </a:r>
            <a:r>
              <a:rPr lang="sr-Cyrl-CS" sz="2222" b="1" dirty="0">
                <a:effectLst/>
                <a:latin typeface="Arial" panose="020B0604020202020204" pitchFamily="34" charset="0"/>
              </a:rPr>
              <a:t>Сукцинат-дехидрогеназа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је ензим који катализује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sz="2222" dirty="0">
                <a:effectLst/>
                <a:latin typeface="Arial" panose="020B0604020202020204" pitchFamily="34" charset="0"/>
              </a:rPr>
              <a:t>	настајање фумарата из сукцината и то одузимањем по 1</a:t>
            </a:r>
            <a:r>
              <a:rPr lang="en-US" sz="2222" dirty="0">
                <a:effectLst/>
                <a:latin typeface="Arial" panose="020B0604020202020204" pitchFamily="34" charset="0"/>
              </a:rPr>
              <a:t>H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</a:t>
            </a:r>
            <a:r>
              <a:rPr lang="sr-Latn-CS" sz="2222" dirty="0">
                <a:effectLst/>
                <a:latin typeface="Arial" panose="020B0604020202020204" pitchFamily="34" charset="0"/>
              </a:rPr>
              <a:t>атома са α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-угљеников</a:t>
            </a:r>
            <a:r>
              <a:rPr lang="sr-Cyrl-RS" sz="2222" dirty="0">
                <a:effectLst/>
                <a:latin typeface="Arial" panose="020B0604020202020204" pitchFamily="34" charset="0"/>
              </a:rPr>
              <a:t>их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атома сукцината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Cyrl-CS" sz="1111" b="1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222" b="1" dirty="0">
                <a:effectLst/>
                <a:latin typeface="Arial" panose="020B0604020202020204" pitchFamily="34" charset="0"/>
              </a:rPr>
              <a:t>Малонат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је компетитивни инхибитор. Због структурне сличности са супстратом малонат може да се веже са ензимом али настали комплекс се не може дехидрогенизовати</a:t>
            </a:r>
            <a:endParaRPr lang="en-US" sz="2222" dirty="0"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6387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116667" y="3624793"/>
          <a:ext cx="6096000" cy="4046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2390775" imgH="1587500" progId="Word.Document.8">
                  <p:embed/>
                </p:oleObj>
              </mc:Choice>
              <mc:Fallback>
                <p:oleObj name="Document" r:id="rId2" imgW="2390775" imgH="1587500" progId="Word.Document.8">
                  <p:embed/>
                  <p:pic>
                    <p:nvPicPr>
                      <p:cNvPr id="1638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6667" y="3624793"/>
                        <a:ext cx="6096000" cy="4046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677333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Компетитивна инхибиција</a:t>
            </a:r>
            <a:r>
              <a:rPr lang="sr-Cyrl-CS" sz="4889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4889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70"/>
    </mc:Choice>
    <mc:Fallback xmlns="">
      <p:transition spd="slow" advTm="9857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333" y="1354667"/>
            <a:ext cx="9990667" cy="1947333"/>
          </a:xfrm>
        </p:spPr>
        <p:txBody>
          <a:bodyPr/>
          <a:lstStyle/>
          <a:p>
            <a:pPr eaLnBrk="1" hangingPunct="1"/>
            <a:r>
              <a:rPr lang="sr-Cyrl-CS" sz="2444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Повећењем концентрације супстрата може се елиминисати дејство инхибитора</a:t>
            </a:r>
          </a:p>
          <a:p>
            <a:pPr eaLnBrk="1" hangingPunct="1"/>
            <a:r>
              <a:rPr lang="sr-Cyrl-CS" sz="2444" dirty="0">
                <a:effectLst/>
                <a:latin typeface="Arial" panose="020B0604020202020204" pitchFamily="34" charset="0"/>
              </a:rPr>
              <a:t>Компетитивни инхибитори повећавају концентрацију супстрата потребну за засићење Е тј. да сви молекули Е буду у облику Е-</a:t>
            </a:r>
            <a:r>
              <a:rPr lang="en-US" sz="2444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sr-Cyrl-CS" sz="2444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комплекса</a:t>
            </a:r>
            <a:endParaRPr lang="en-US" sz="2444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677333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Компетитивна инхибиција</a:t>
            </a:r>
            <a:r>
              <a:rPr lang="sr-Cyrl-CS" sz="4889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4889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334" y="3469571"/>
            <a:ext cx="7535333" cy="40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08"/>
    </mc:Choice>
    <mc:Fallback xmlns="">
      <p:transition spd="slow" advTm="47008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70000"/>
            <a:ext cx="10160000" cy="6350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667" b="1">
                <a:effectLst/>
                <a:latin typeface="Arial" panose="020B0604020202020204" pitchFamily="34" charset="0"/>
              </a:rPr>
              <a:t>Какво је дејство компетитивног инхибитора на кинетику ензимске реакције?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Ефекат компетитивног инхибитора се превазилази повећањем концетрације супстрата</a:t>
            </a:r>
            <a:r>
              <a:rPr lang="en-US" sz="2667"/>
              <a:t> </a:t>
            </a:r>
            <a:endParaRPr lang="sr-Cyrl-CS" sz="2667" b="1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sz="1333" b="1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Утицај компетитивног инхибитора на V</a:t>
            </a:r>
            <a:r>
              <a:rPr lang="sr-Latn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max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222">
                <a:effectLst/>
                <a:latin typeface="Arial" panose="020B0604020202020204" pitchFamily="34" charset="0"/>
              </a:rPr>
              <a:t>Ефекат компетитивног инхибитора се превазилази повећањем концетрације супстрата. При  довољно великој концетрацији </a:t>
            </a:r>
            <a:r>
              <a:rPr lang="en-US" sz="2222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sr-Cyrl-CS" sz="2222">
                <a:effectLst/>
                <a:latin typeface="Arial" panose="020B0604020202020204" pitchFamily="34" charset="0"/>
              </a:rPr>
              <a:t>, брзина реакције достиже максималне вредности, као у условима без инхибитора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sz="1333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Утицај компетитивног инхибитора на </a:t>
            </a:r>
            <a:r>
              <a:rPr lang="sr-Latn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Km</a:t>
            </a:r>
            <a:endParaRPr lang="sr-Cyrl-CS" sz="2667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222" b="1">
                <a:effectLst/>
                <a:latin typeface="Arial" panose="020B0604020202020204" pitchFamily="34" charset="0"/>
              </a:rPr>
              <a:t>Компетитивни инхибитор привидно повећава </a:t>
            </a:r>
            <a:r>
              <a:rPr lang="sr-Latn-CS" sz="2222" b="1">
                <a:effectLst/>
                <a:latin typeface="Arial" panose="020B0604020202020204" pitchFamily="34" charset="0"/>
              </a:rPr>
              <a:t>Km</a:t>
            </a:r>
            <a:r>
              <a:rPr lang="sr-Cyrl-CS" sz="2222">
                <a:effectLst/>
                <a:latin typeface="Arial" panose="020B0604020202020204" pitchFamily="34" charset="0"/>
              </a:rPr>
              <a:t> што значи да се смањује афинитет ензима за супстрат. У присуству компетитивног инхибитора,  да би се постигла половина максималне брзине ензимски катализоване р-је, потребна је виша концентрација супстрата, тако да долази до привидног повећања </a:t>
            </a:r>
            <a:r>
              <a:rPr lang="sr-Latn-CS" sz="2222">
                <a:effectLst/>
                <a:latin typeface="Arial" panose="020B0604020202020204" pitchFamily="34" charset="0"/>
              </a:rPr>
              <a:t>Km</a:t>
            </a:r>
            <a:endParaRPr lang="en-US" sz="2222">
              <a:effectLst/>
              <a:latin typeface="Arial" panose="020B0604020202020204" pitchFamily="34" charset="0"/>
            </a:endParaRP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677333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Компетитивна инхибиција</a:t>
            </a:r>
            <a:r>
              <a:rPr lang="sr-Cyrl-CS" sz="4889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4889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516"/>
    </mc:Choice>
    <mc:Fallback xmlns="">
      <p:transition spd="slow" advTm="116516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00667"/>
            <a:ext cx="10160000" cy="2852209"/>
          </a:xfrm>
        </p:spPr>
        <p:txBody>
          <a:bodyPr/>
          <a:lstStyle/>
          <a:p>
            <a:pPr lvl="2" eaLnBrk="1" hangingPunct="1">
              <a:lnSpc>
                <a:spcPct val="90000"/>
              </a:lnSpc>
              <a:defRPr/>
            </a:pP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Утицај компетитивног инхибитора на  </a:t>
            </a:r>
            <a:r>
              <a:rPr lang="sr-Latn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Lineweaver-Burk-ov 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дијаграм: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sr-Cyrl-CS" sz="2222" b="1" u="sng">
                <a:effectLst/>
                <a:latin typeface="Arial" panose="020B0604020202020204" pitchFamily="34" charset="0"/>
              </a:rPr>
              <a:t>Одсечак на </a:t>
            </a:r>
            <a:r>
              <a:rPr lang="sr-Latn-CS" sz="2222" b="1" u="sng">
                <a:effectLst/>
                <a:latin typeface="Arial" panose="020B0604020202020204" pitchFamily="34" charset="0"/>
              </a:rPr>
              <a:t>y оси</a:t>
            </a:r>
            <a:r>
              <a:rPr lang="sr-Latn-CS" sz="2222">
                <a:effectLst/>
                <a:latin typeface="Arial" panose="020B0604020202020204" pitchFamily="34" charset="0"/>
              </a:rPr>
              <a:t> је исти и</a:t>
            </a:r>
            <a:r>
              <a:rPr lang="sr-Cyrl-CS" sz="2222">
                <a:effectLst/>
                <a:latin typeface="Arial" panose="020B0604020202020204" pitchFamily="34" charset="0"/>
              </a:rPr>
              <a:t> </a:t>
            </a:r>
            <a:r>
              <a:rPr lang="sr-Latn-CS" sz="2222">
                <a:effectLst/>
                <a:latin typeface="Arial" panose="020B0604020202020204" pitchFamily="34" charset="0"/>
              </a:rPr>
              <a:t>у присуству и у одсуству инхибитора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sr-Cyrl-CS" sz="2222">
                <a:effectLst/>
                <a:latin typeface="Arial" panose="020B0604020202020204" pitchFamily="34" charset="0"/>
              </a:rPr>
              <a:t>– нема промене брзине реакције; </a:t>
            </a:r>
            <a:r>
              <a:rPr lang="en-US" sz="2222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Vmax</a:t>
            </a: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се не мења</a:t>
            </a:r>
            <a:r>
              <a:rPr lang="sr-Cyrl-CS" sz="2222">
                <a:effectLst/>
                <a:latin typeface="Arial" panose="020B0604020202020204" pitchFamily="34" charset="0"/>
              </a:rPr>
              <a:t>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sr-Cyrl-CS" sz="2222" b="1" u="sng">
                <a:effectLst/>
                <a:latin typeface="Arial" panose="020B0604020202020204" pitchFamily="34" charset="0"/>
              </a:rPr>
              <a:t>Вредности на x оси</a:t>
            </a:r>
            <a:r>
              <a:rPr lang="sr-Cyrl-CS" sz="2222">
                <a:effectLst/>
                <a:latin typeface="Arial" panose="020B0604020202020204" pitchFamily="34" charset="0"/>
              </a:rPr>
              <a:t> се разликују у реакцијама са и без инхибитора. Вредност </a:t>
            </a:r>
            <a:r>
              <a:rPr lang="sr-Latn-CS" sz="2222"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effectLst/>
                <a:latin typeface="Arial" panose="020B0604020202020204" pitchFamily="34" charset="0"/>
              </a:rPr>
              <a:t>-1/</a:t>
            </a:r>
            <a:r>
              <a:rPr lang="sr-Latn-CS" sz="2222">
                <a:effectLst/>
                <a:latin typeface="Arial" panose="020B0604020202020204" pitchFamily="34" charset="0"/>
              </a:rPr>
              <a:t>Km  </a:t>
            </a:r>
            <a:r>
              <a:rPr lang="sr-Cyrl-CS" sz="2222">
                <a:effectLst/>
                <a:latin typeface="Arial" panose="020B0604020202020204" pitchFamily="34" charset="0"/>
              </a:rPr>
              <a:t>има већу вредност у присуству инхибитора - смањен је афинитет ензима ка супстрату тј. </a:t>
            </a:r>
            <a:r>
              <a:rPr lang="en-US" sz="2222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Km</a:t>
            </a: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се повећава</a:t>
            </a:r>
            <a:endParaRPr lang="en-US" sz="2222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677333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Компетитивна инхибиција</a:t>
            </a:r>
            <a:r>
              <a:rPr lang="sr-Cyrl-CS" sz="4889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4889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9460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2032000" y="3885848"/>
          <a:ext cx="6942667" cy="3681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436235" imgH="2881630" progId="Word.Document.8">
                  <p:embed/>
                </p:oleObj>
              </mc:Choice>
              <mc:Fallback>
                <p:oleObj name="Document" r:id="rId2" imgW="5436235" imgH="2881630" progId="Word.Document.8">
                  <p:embed/>
                  <p:pic>
                    <p:nvPicPr>
                      <p:cNvPr id="1946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3885848"/>
                        <a:ext cx="6942667" cy="3681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43"/>
    </mc:Choice>
    <mc:Fallback xmlns="">
      <p:transition spd="slow" advTm="7354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552450" y="355600"/>
            <a:ext cx="9055100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 anchor="ctr">
            <a:spAutoFit/>
          </a:bodyPr>
          <a:lstStyle/>
          <a:p>
            <a:pPr algn="ctr" eaLnBrk="1" hangingPunct="1">
              <a:lnSpc>
                <a:spcPct val="95000"/>
              </a:lnSpc>
            </a:pPr>
            <a:r>
              <a:rPr lang="en-US" sz="4400">
                <a:solidFill>
                  <a:srgbClr val="FFFF00"/>
                </a:solidFill>
                <a:latin typeface="Arial" panose="020B0604020202020204" pitchFamily="34" charset="0"/>
              </a:rPr>
              <a:t>Које врсте ПРОТЕИНСКИХ ЕНЗИМА ПОСТОЈЕ ?</a:t>
            </a:r>
            <a:r>
              <a:rPr lang="en-US" sz="4400" b="1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52450" y="1828800"/>
            <a:ext cx="4398963" cy="5780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sr-Cyrl-CS" sz="2000" b="1">
                <a:solidFill>
                  <a:srgbClr val="FFFF00"/>
                </a:solidFill>
                <a:latin typeface="Arial" panose="020B0604020202020204" pitchFamily="34" charset="0"/>
              </a:rPr>
              <a:t>По броју полипептидних ланаца, ензими се деле на мономерне и олигомерне.</a:t>
            </a:r>
          </a:p>
          <a:p>
            <a:pPr eaLnBrk="1" hangingPunct="1">
              <a:lnSpc>
                <a:spcPct val="95000"/>
              </a:lnSpc>
            </a:pPr>
            <a:endParaRPr lang="sr-Cyrl-CS" sz="2000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400" b="1">
                <a:solidFill>
                  <a:srgbClr val="FFFF00"/>
                </a:solidFill>
                <a:latin typeface="Arial" panose="020B0604020202020204" pitchFamily="34" charset="0"/>
              </a:rPr>
              <a:t>МОНОМЕРНИ</a:t>
            </a:r>
            <a:endParaRPr lang="en-US" sz="2400">
              <a:latin typeface="Times New Roman" panose="02020603050405020304" pitchFamily="18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2200">
                <a:solidFill>
                  <a:srgbClr val="FFFFFF"/>
                </a:solidFill>
                <a:latin typeface="Arial" panose="020B0604020202020204" pitchFamily="34" charset="0"/>
              </a:rPr>
              <a:t>Један полипептидни ланац</a:t>
            </a:r>
            <a:endParaRPr lang="en-US" sz="2400">
              <a:latin typeface="Times New Roman" panose="02020603050405020304" pitchFamily="18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>
                <a:solidFill>
                  <a:srgbClr val="FFFFFF"/>
                </a:solidFill>
                <a:latin typeface="Arial" panose="020B0604020202020204" pitchFamily="34" charset="0"/>
              </a:rPr>
              <a:t>Најмање 100 А</a:t>
            </a:r>
            <a:r>
              <a:rPr lang="sr-Cyrl-CS">
                <a:solidFill>
                  <a:srgbClr val="FFFFFF"/>
                </a:solidFill>
                <a:latin typeface="Arial" panose="020B0604020202020204" pitchFamily="34" charset="0"/>
              </a:rPr>
              <a:t>К</a:t>
            </a:r>
            <a:endParaRPr lang="en-US" sz="2400">
              <a:latin typeface="Times New Roman" panose="02020603050405020304" pitchFamily="18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>
                <a:solidFill>
                  <a:srgbClr val="FFFFFF"/>
                </a:solidFill>
                <a:latin typeface="Arial" panose="020B0604020202020204" pitchFamily="34" charset="0"/>
              </a:rPr>
              <a:t>Има 3D структуру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</a:rPr>
              <a:t>Phosphoglycerate mutaѕe (Фосфоглицерат мутаза) - Гликолиза</a:t>
            </a:r>
            <a:endParaRPr lang="en-US" sz="2400">
              <a:latin typeface="Times New Roman" panose="02020603050405020304" pitchFamily="18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Глицерол-3-фосфат је 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</a:rPr>
              <a:t>супстрат у активном месту 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0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Кобалт је кофактор у активном месту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0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lvl="1" indent="-342900" eaLnBrk="1" hangingPunct="1">
              <a:lnSpc>
                <a:spcPct val="95000"/>
              </a:lnSpc>
              <a:buClr>
                <a:srgbClr val="FFFFFF"/>
              </a:buClr>
              <a:buSzPct val="100000"/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Натријум је стабилизатор ензима</a:t>
            </a:r>
          </a:p>
        </p:txBody>
      </p:sp>
      <p:pic>
        <p:nvPicPr>
          <p:cNvPr id="4403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2441575"/>
            <a:ext cx="50927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947"/>
    </mc:Choice>
    <mc:Fallback xmlns="">
      <p:transition spd="slow" advTm="134947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92667" y="0"/>
            <a:ext cx="9144000" cy="1270000"/>
          </a:xfrm>
        </p:spPr>
        <p:txBody>
          <a:bodyPr/>
          <a:lstStyle/>
          <a:p>
            <a:pPr eaLnBrk="1" hangingPunct="1"/>
            <a:r>
              <a:rPr lang="sr-Cyrl-CS" sz="3556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Некомпетитивна инхибиција</a:t>
            </a:r>
            <a:endParaRPr lang="en-US" sz="3556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9334" y="1016000"/>
            <a:ext cx="4487333" cy="660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222" b="1">
                <a:effectLst/>
                <a:latin typeface="Arial" panose="020B0604020202020204" pitchFamily="34" charset="0"/>
              </a:rPr>
              <a:t>Некомпетитивни инхибитор</a:t>
            </a:r>
            <a:r>
              <a:rPr lang="sr-Cyrl-CS" sz="2222">
                <a:effectLst/>
                <a:latin typeface="Arial" panose="020B0604020202020204" pitchFamily="34" charset="0"/>
              </a:rPr>
              <a:t> се везује за ензим, али не за активно место већ за друге хемијске групе које су значајне за дејство ензима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sz="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222">
                <a:effectLst/>
                <a:latin typeface="Arial" panose="020B0604020202020204" pitchFamily="34" charset="0"/>
              </a:rPr>
              <a:t>У овом типу инхибиције 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инхибитор се везује или ензим или ензим-супстрат комплекс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sr-Cyrl-CS" sz="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222">
                <a:effectLst/>
                <a:latin typeface="Arial" panose="020B0604020202020204" pitchFamily="34" charset="0"/>
              </a:rPr>
              <a:t>Овај тип инхибиције </a:t>
            </a:r>
            <a:r>
              <a:rPr lang="sr-Cyrl-CS" sz="2222" b="1" u="sng">
                <a:effectLst/>
                <a:latin typeface="Arial" panose="020B0604020202020204" pitchFamily="34" charset="0"/>
              </a:rPr>
              <a:t>зависи само од концентрације инхибитора и његовог афинитета за ензим</a:t>
            </a:r>
            <a:r>
              <a:rPr lang="sr-Cyrl-CS" sz="2222">
                <a:effectLst/>
                <a:latin typeface="Arial" panose="020B0604020202020204" pitchFamily="34" charset="0"/>
              </a:rPr>
              <a:t>, а не зависи од концентрације супстрата; зато се овај тип инхибиције </a:t>
            </a: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не може надвладати повећањем  концентрације супстрата</a:t>
            </a:r>
            <a:endParaRPr lang="sr-Latn-CS" sz="2222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222">
              <a:latin typeface="Arial" panose="020B0604020202020204" pitchFamily="34" charset="0"/>
            </a:endParaRPr>
          </a:p>
        </p:txBody>
      </p:sp>
      <p:graphicFrame>
        <p:nvGraphicFramePr>
          <p:cNvPr id="2048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487333" y="2667000"/>
          <a:ext cx="5672667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3294380" imgH="1932305" progId="Word.Document.8">
                  <p:embed/>
                </p:oleObj>
              </mc:Choice>
              <mc:Fallback>
                <p:oleObj name="Document" r:id="rId2" imgW="3294380" imgH="1932305" progId="Word.Document.8">
                  <p:embed/>
                  <p:pic>
                    <p:nvPicPr>
                      <p:cNvPr id="20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7333" y="2667000"/>
                        <a:ext cx="5672667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47"/>
    </mc:Choice>
    <mc:Fallback xmlns="">
      <p:transition spd="slow" advTm="102747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6000"/>
            <a:ext cx="10160000" cy="6604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111" b="1">
                <a:effectLst/>
                <a:latin typeface="Arial" panose="020B0604020202020204" pitchFamily="34" charset="0"/>
              </a:rPr>
              <a:t>Какво је дејство некомпетитивног инхибитора на кинетику ензимске реакције?</a:t>
            </a:r>
          </a:p>
          <a:p>
            <a:pPr eaLnBrk="1" hangingPunct="1">
              <a:defRPr/>
            </a:pPr>
            <a:endParaRPr lang="sr-Cyrl-CS" sz="3111" b="1">
              <a:effectLst/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CS" sz="3111">
                <a:effectLst/>
                <a:latin typeface="Arial" panose="020B0604020202020204" pitchFamily="34" charset="0"/>
              </a:rPr>
              <a:t>Утицај некомпетитивног инхибитора на V</a:t>
            </a:r>
            <a:r>
              <a:rPr lang="sr-Latn-CS" sz="3111">
                <a:effectLst/>
                <a:latin typeface="Arial" panose="020B0604020202020204" pitchFamily="34" charset="0"/>
              </a:rPr>
              <a:t>max</a:t>
            </a:r>
            <a:r>
              <a:rPr lang="sr-Cyrl-CS" sz="3111">
                <a:effectLst/>
                <a:latin typeface="Arial" panose="020B0604020202020204" pitchFamily="34" charset="0"/>
              </a:rPr>
              <a:t>: </a:t>
            </a:r>
          </a:p>
          <a:p>
            <a:pPr lvl="1" eaLnBrk="1" hangingPunct="1">
              <a:defRPr/>
            </a:pPr>
            <a:r>
              <a:rPr lang="sr-Cyrl-CS" sz="2667">
                <a:effectLst/>
                <a:latin typeface="Arial" panose="020B0604020202020204" pitchFamily="34" charset="0"/>
              </a:rPr>
              <a:t>Овај тип инхибиције се не може надвладати повећањем  концентрације супстрата, зато некомпетитивни инхибитори 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смањују V</a:t>
            </a:r>
            <a:r>
              <a:rPr lang="sr-Latn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max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реакције</a:t>
            </a: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>
              <a:defRPr/>
            </a:pPr>
            <a:endParaRPr lang="sr-Cyrl-CS" sz="3111" b="1">
              <a:effectLst/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CS" sz="3111">
                <a:effectLst/>
                <a:latin typeface="Arial" panose="020B0604020202020204" pitchFamily="34" charset="0"/>
              </a:rPr>
              <a:t>Утицај некомпетитивног инхибитора на </a:t>
            </a:r>
            <a:r>
              <a:rPr lang="sr-Latn-CS" sz="3111">
                <a:effectLst/>
                <a:latin typeface="Arial" panose="020B0604020202020204" pitchFamily="34" charset="0"/>
              </a:rPr>
              <a:t>Km:</a:t>
            </a:r>
            <a:endParaRPr lang="sr-Cyrl-CS" sz="3111">
              <a:effectLst/>
              <a:latin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sr-Cyrl-CS" sz="2667">
                <a:effectLst/>
                <a:latin typeface="Arial" panose="020B0604020202020204" pitchFamily="34" charset="0"/>
              </a:rPr>
              <a:t>Обзиром да овај тип инхибитора нема утицај на везивање ензима и супстрата, </a:t>
            </a:r>
            <a:r>
              <a:rPr lang="sr-Latn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Km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има исту вредност</a:t>
            </a:r>
            <a:r>
              <a:rPr lang="sr-Cyrl-CS" sz="2667">
                <a:effectLst/>
                <a:latin typeface="Arial" panose="020B0604020202020204" pitchFamily="34" charset="0"/>
              </a:rPr>
              <a:t> и у присуству и у одсуству инхибитора</a:t>
            </a:r>
            <a:endParaRPr lang="sr-Cyrl-CS" sz="2667" b="1"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3111">
              <a:latin typeface="Arial" panose="020B0604020202020204" pitchFamily="34" charset="0"/>
            </a:endParaRPr>
          </a:p>
        </p:txBody>
      </p:sp>
      <p:sp>
        <p:nvSpPr>
          <p:cNvPr id="21507" name="Rectangle 4"/>
          <p:cNvSpPr>
            <a:spLocks noRot="1" noChangeArrowheads="1"/>
          </p:cNvSpPr>
          <p:nvPr/>
        </p:nvSpPr>
        <p:spPr bwMode="auto">
          <a:xfrm>
            <a:off x="592667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Некомпетитивна инхибиција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07"/>
    </mc:Choice>
    <mc:Fallback xmlns="">
      <p:transition spd="slow" advTm="102607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16000"/>
            <a:ext cx="10160000" cy="2878667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667">
                <a:effectLst/>
                <a:latin typeface="Arial" panose="020B0604020202020204" pitchFamily="34" charset="0"/>
              </a:rPr>
              <a:t>Утицај некомпетитивног инхибитора на </a:t>
            </a:r>
            <a:r>
              <a:rPr lang="sr-Latn-CS" sz="2667">
                <a:effectLst/>
                <a:latin typeface="Arial" panose="020B0604020202020204" pitchFamily="34" charset="0"/>
              </a:rPr>
              <a:t>Lineweaver-Burk-ov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sr-Cyrl-CS" sz="2667">
                <a:effectLst/>
                <a:latin typeface="Arial" panose="020B0604020202020204" pitchFamily="34" charset="0"/>
              </a:rPr>
              <a:t>	дијаграм:</a:t>
            </a:r>
          </a:p>
          <a:p>
            <a:pPr eaLnBrk="1" hangingPunct="1">
              <a:defRPr/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Одсечак на y оси, </a:t>
            </a:r>
            <a:r>
              <a:rPr lang="sr-Cyrl-CS" sz="2667">
                <a:effectLst/>
                <a:latin typeface="Arial" panose="020B0604020202020204" pitchFamily="34" charset="0"/>
              </a:rPr>
              <a:t>1/V</a:t>
            </a:r>
            <a:r>
              <a:rPr lang="sr-Latn-CS" sz="2667">
                <a:effectLst/>
                <a:latin typeface="Arial" panose="020B0604020202020204" pitchFamily="34" charset="0"/>
              </a:rPr>
              <a:t>max</a:t>
            </a:r>
            <a:r>
              <a:rPr lang="sr-Cyrl-CS" sz="2667">
                <a:effectLst/>
                <a:latin typeface="Arial" panose="020B0604020202020204" pitchFamily="34" charset="0"/>
              </a:rPr>
              <a:t>, је већи у присуству инхибитора што значи да се 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V</a:t>
            </a:r>
            <a:r>
              <a:rPr lang="sr-Latn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max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 смањује у присуству инхибитора</a:t>
            </a:r>
            <a:r>
              <a:rPr lang="sr-Cyrl-CS" sz="2667">
                <a:effectLst/>
                <a:latin typeface="Arial" panose="020B0604020202020204" pitchFamily="34" charset="0"/>
              </a:rPr>
              <a:t> </a:t>
            </a:r>
          </a:p>
          <a:p>
            <a:pPr eaLnBrk="1" hangingPunct="1">
              <a:defRPr/>
            </a:pPr>
            <a:r>
              <a:rPr lang="sr-Cyrl-CS" sz="2667">
                <a:effectLst/>
                <a:latin typeface="Arial" panose="020B0604020202020204" pitchFamily="34" charset="0"/>
              </a:rPr>
              <a:t>Одсечак на </a:t>
            </a:r>
            <a:r>
              <a:rPr lang="en-US" sz="2667">
                <a:effectLst/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sr-Cyrl-CS" sz="2667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оси, -1/К</a:t>
            </a:r>
            <a:r>
              <a:rPr lang="en-US" sz="2667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sr-Cyrl-CS" sz="2667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се не мања, 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en-US" sz="2667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остаје исто</a:t>
            </a:r>
            <a:endParaRPr lang="en-US" sz="2667" b="1">
              <a:solidFill>
                <a:srgbClr val="FFFF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en-US" sz="2667">
              <a:effectLst/>
              <a:latin typeface="Arial" panose="020B0604020202020204" pitchFamily="34" charset="0"/>
            </a:endParaRPr>
          </a:p>
          <a:p>
            <a:pPr eaLnBrk="1" hangingPunct="1">
              <a:defRPr/>
            </a:pPr>
            <a:endParaRPr lang="en-US" sz="2222" b="1"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222">
              <a:latin typeface="Arial" panose="020B0604020202020204" pitchFamily="34" charset="0"/>
            </a:endParaRPr>
          </a:p>
        </p:txBody>
      </p:sp>
      <p:sp>
        <p:nvSpPr>
          <p:cNvPr id="22531" name="Rectangle 4"/>
          <p:cNvSpPr>
            <a:spLocks noRot="1" noChangeArrowheads="1"/>
          </p:cNvSpPr>
          <p:nvPr/>
        </p:nvSpPr>
        <p:spPr bwMode="auto">
          <a:xfrm>
            <a:off x="592667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Некомпетитивна инхибиција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2532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016000" y="3377848"/>
          <a:ext cx="7958667" cy="4238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474335" imgH="2914650" progId="Word.Document.8">
                  <p:embed/>
                </p:oleObj>
              </mc:Choice>
              <mc:Fallback>
                <p:oleObj name="Document" r:id="rId2" imgW="5474335" imgH="2914650" progId="Word.Document.8">
                  <p:embed/>
                  <p:pic>
                    <p:nvPicPr>
                      <p:cNvPr id="2253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0" y="3377848"/>
                        <a:ext cx="7958667" cy="42386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094"/>
    </mc:Choice>
    <mc:Fallback xmlns="">
      <p:transition spd="slow" advTm="49094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05154"/>
            <a:ext cx="10160000" cy="1303513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556">
                <a:solidFill>
                  <a:srgbClr val="FFFF00"/>
                </a:solidFill>
                <a:latin typeface="Arial" panose="020B0604020202020204" pitchFamily="34" charset="0"/>
              </a:rPr>
              <a:t>ТИПОВИ ИНХИБИЦИЈЕ - СУМАРНО</a:t>
            </a:r>
            <a:br>
              <a:rPr lang="sr-Cyrl-CS" sz="3556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sr-Cyrl-CS" sz="3556">
                <a:solidFill>
                  <a:srgbClr val="FFFF00"/>
                </a:solidFill>
                <a:latin typeface="Arial" panose="020B0604020202020204" pitchFamily="34" charset="0"/>
              </a:rPr>
              <a:t>Утицај ефекта инхибитора на кинетске параметре К</a:t>
            </a:r>
            <a:r>
              <a:rPr lang="en-US" sz="3556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sr-Cyrl-CS" sz="3556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3556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Vmax</a:t>
            </a:r>
          </a:p>
        </p:txBody>
      </p:sp>
      <p:pic>
        <p:nvPicPr>
          <p:cNvPr id="2355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b="26138"/>
          <a:stretch>
            <a:fillRect/>
          </a:stretch>
        </p:blipFill>
        <p:spPr>
          <a:xfrm>
            <a:off x="3302000" y="1862667"/>
            <a:ext cx="4233333" cy="2377722"/>
          </a:xfrm>
          <a:noFill/>
        </p:spPr>
      </p:pic>
      <p:pic>
        <p:nvPicPr>
          <p:cNvPr id="23556" name="Picture 5" descr="05-07_EnzymeInhibit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0667" y="4445000"/>
            <a:ext cx="8466667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558"/>
    </mc:Choice>
    <mc:Fallback xmlns="">
      <p:transition spd="slow" advTm="47558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18987" y="1"/>
            <a:ext cx="8352013" cy="582083"/>
          </a:xfrm>
        </p:spPr>
        <p:txBody>
          <a:bodyPr/>
          <a:lstStyle/>
          <a:p>
            <a:pPr eaLnBrk="1" hangingPunct="1"/>
            <a:r>
              <a:rPr lang="en-GB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АЛОСТЕРНИ ЕНЗИМИ</a:t>
            </a:r>
            <a:r>
              <a:rPr lang="en-GB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9056"/>
            <a:ext cx="10160000" cy="3379611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hr-HR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Поред активног места</a:t>
            </a:r>
            <a:r>
              <a:rPr lang="hr-HR" sz="2222">
                <a:effectLst/>
                <a:latin typeface="Arial" panose="020B0604020202020204" pitchFamily="34" charset="0"/>
              </a:rPr>
              <a:t> за које се везује супстрат, имају и </a:t>
            </a:r>
            <a:r>
              <a:rPr lang="hr-HR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алостерно место (алостерни центар)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effectLst/>
                <a:latin typeface="Arial" panose="020B0604020202020204" pitchFamily="34" charset="0"/>
              </a:rPr>
              <a:t>неко друго место различито од активног места</a:t>
            </a:r>
            <a:r>
              <a:rPr lang="hr-HR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, за које се везује неко друго једињење (алостерни ефектор или модулатор)</a:t>
            </a:r>
            <a:endParaRPr lang="sr-Cyrl-CS" sz="2222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889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hr-HR" sz="2222">
                <a:effectLst/>
                <a:latin typeface="Arial" panose="020B0604020202020204" pitchFamily="34" charset="0"/>
              </a:rPr>
              <a:t>Алостерни модулатори – супстрати, коензими, производи</a:t>
            </a:r>
            <a:r>
              <a:rPr lang="sr-Cyrl-CS" sz="2222">
                <a:effectLst/>
                <a:latin typeface="Arial" panose="020B0604020202020204" pitchFamily="34" charset="0"/>
              </a:rPr>
              <a:t> р-је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889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>
                <a:effectLst/>
                <a:latin typeface="Arial" panose="020B0604020202020204" pitchFamily="34" charset="0"/>
              </a:rPr>
              <a:t>У зависности како утичу на брзину ензимски катализоване реакције могу бити - </a:t>
            </a:r>
            <a:r>
              <a:rPr lang="sr-Cyrl-CS" sz="2222">
                <a:solidFill>
                  <a:srgbClr val="00FF00"/>
                </a:solidFill>
                <a:effectLst/>
                <a:latin typeface="Arial" panose="020B0604020202020204" pitchFamily="34" charset="0"/>
              </a:rPr>
              <a:t>п</a:t>
            </a:r>
            <a:r>
              <a:rPr lang="hr-HR" sz="2222">
                <a:solidFill>
                  <a:srgbClr val="00FF00"/>
                </a:solidFill>
                <a:effectLst/>
                <a:latin typeface="Arial" panose="020B0604020202020204" pitchFamily="34" charset="0"/>
              </a:rPr>
              <a:t>озитивни</a:t>
            </a:r>
            <a:r>
              <a:rPr lang="hr-HR" sz="2222">
                <a:effectLst/>
                <a:latin typeface="Arial" panose="020B0604020202020204" pitchFamily="34" charset="0"/>
              </a:rPr>
              <a:t> и </a:t>
            </a:r>
            <a:r>
              <a:rPr lang="hr-HR" sz="2222">
                <a:solidFill>
                  <a:srgbClr val="DF2809"/>
                </a:solidFill>
                <a:effectLst/>
                <a:latin typeface="Arial" panose="020B0604020202020204" pitchFamily="34" charset="0"/>
              </a:rPr>
              <a:t>негативни</a:t>
            </a:r>
            <a:r>
              <a:rPr lang="hr-HR" sz="2222">
                <a:effectLst/>
                <a:latin typeface="Arial" panose="020B0604020202020204" pitchFamily="34" charset="0"/>
              </a:rPr>
              <a:t> алостерни модулатори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hr-HR" sz="2222">
              <a:effectLst/>
              <a:latin typeface="Arial" panose="020B0604020202020204" pitchFamily="34" charset="0"/>
            </a:endParaRPr>
          </a:p>
        </p:txBody>
      </p:sp>
      <p:pic>
        <p:nvPicPr>
          <p:cNvPr id="24580" name="Picture 4" descr="enzyme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9334" y="3210278"/>
            <a:ext cx="6685139" cy="440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623"/>
    </mc:Choice>
    <mc:Fallback xmlns="">
      <p:transition spd="slow" advTm="105623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778000"/>
            <a:ext cx="9652000" cy="584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hr-HR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Главне карактеристике алостерних ензима:</a:t>
            </a:r>
            <a:endParaRPr lang="hr-HR" sz="2667" b="1" u="sng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hr-HR" sz="2667" b="1" u="sng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hr-HR" sz="2667">
                <a:effectLst/>
                <a:latin typeface="Arial" panose="020B0604020202020204" pitchFamily="34" charset="0"/>
              </a:rPr>
              <a:t>·  поред активног</a:t>
            </a:r>
            <a:r>
              <a:rPr lang="sr-Cyrl-CS" sz="2667">
                <a:effectLst/>
                <a:latin typeface="Arial" panose="020B0604020202020204" pitchFamily="34" charset="0"/>
              </a:rPr>
              <a:t> места</a:t>
            </a:r>
            <a:r>
              <a:rPr lang="hr-HR" sz="2667">
                <a:effectLst/>
                <a:latin typeface="Arial" panose="020B0604020202020204" pitchFamily="34" charset="0"/>
              </a:rPr>
              <a:t>, имају и алостерно место</a:t>
            </a:r>
            <a:endParaRPr lang="hr-HR" sz="2667" u="sng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hr-HR" sz="2667">
                <a:effectLst/>
                <a:latin typeface="Arial" panose="020B0604020202020204" pitchFamily="34" charset="0"/>
              </a:rPr>
              <a:t>·  активност им се мења под утицајем алостерних ефектора</a:t>
            </a:r>
            <a:endParaRPr lang="hr-HR" sz="2667" u="sng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hr-HR" sz="2667">
                <a:effectLst/>
                <a:latin typeface="Arial" panose="020B0604020202020204" pitchFamily="34" charset="0"/>
              </a:rPr>
              <a:t>·  трпе конформационе промене под дејством алостерних ефектора</a:t>
            </a:r>
            <a:endParaRPr lang="hr-HR" sz="2667" u="sng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hr-HR" sz="2667">
                <a:effectLst/>
                <a:latin typeface="Arial" panose="020B0604020202020204" pitchFamily="34" charset="0"/>
              </a:rPr>
              <a:t>·  показују изразиту специфичност према алостерним ефекторима</a:t>
            </a:r>
            <a:endParaRPr lang="hr-HR" sz="2667" u="sng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hr-HR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Хомотропни</a:t>
            </a:r>
            <a:r>
              <a:rPr lang="sr-Latn-CS" sz="2667">
                <a:effectLst/>
                <a:latin typeface="Arial" panose="020B0604020202020204" pitchFamily="34" charset="0"/>
              </a:rPr>
              <a:t> алостерни модулатор - </a:t>
            </a:r>
            <a:r>
              <a:rPr lang="en-GB" sz="2667">
                <a:effectLst/>
                <a:latin typeface="Arial" panose="020B0604020202020204" pitchFamily="34" charset="0"/>
              </a:rPr>
              <a:t> </a:t>
            </a:r>
            <a:r>
              <a:rPr lang="sr-Latn-CS" sz="2667">
                <a:effectLst/>
                <a:latin typeface="Arial" panose="020B0604020202020204" pitchFamily="34" charset="0"/>
              </a:rPr>
              <a:t>једињење које је истовремено и </a:t>
            </a:r>
            <a:r>
              <a:rPr lang="sr-Cyrl-CS" sz="2667">
                <a:effectLst/>
                <a:latin typeface="Arial" panose="020B0604020202020204" pitchFamily="34" charset="0"/>
              </a:rPr>
              <a:t>супстрат</a:t>
            </a:r>
            <a:r>
              <a:rPr lang="sr-Latn-CS" sz="2667">
                <a:effectLst/>
                <a:latin typeface="Arial" panose="020B0604020202020204" pitchFamily="34" charset="0"/>
              </a:rPr>
              <a:t> датом </a:t>
            </a:r>
            <a:r>
              <a:rPr lang="sr-Cyrl-CS" sz="2667">
                <a:effectLst/>
                <a:latin typeface="Arial" panose="020B0604020202020204" pitchFamily="34" charset="0"/>
              </a:rPr>
              <a:t>ензиму</a:t>
            </a:r>
            <a:endParaRPr lang="sr-Latn-C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Хетеротропни</a:t>
            </a:r>
            <a:r>
              <a:rPr lang="sr-Latn-CS" sz="2667">
                <a:effectLst/>
                <a:latin typeface="Arial" panose="020B0604020202020204" pitchFamily="34" charset="0"/>
              </a:rPr>
              <a:t> алостерни модулатор – једињење које </a:t>
            </a:r>
            <a:r>
              <a:rPr lang="sr-Latn-CS" sz="2667" b="1" u="sng">
                <a:effectLst/>
                <a:latin typeface="Arial" panose="020B0604020202020204" pitchFamily="34" charset="0"/>
              </a:rPr>
              <a:t>НИЈЕ</a:t>
            </a:r>
            <a:r>
              <a:rPr lang="sr-Latn-CS" sz="2667">
                <a:effectLst/>
                <a:latin typeface="Arial" panose="020B0604020202020204" pitchFamily="34" charset="0"/>
              </a:rPr>
              <a:t> </a:t>
            </a:r>
            <a:r>
              <a:rPr lang="sr-Cyrl-CS" sz="2667">
                <a:effectLst/>
                <a:latin typeface="Arial" panose="020B0604020202020204" pitchFamily="34" charset="0"/>
              </a:rPr>
              <a:t>супстрат</a:t>
            </a:r>
            <a:r>
              <a:rPr lang="sr-Latn-CS" sz="2667">
                <a:effectLst/>
                <a:latin typeface="Arial" panose="020B0604020202020204" pitchFamily="34" charset="0"/>
              </a:rPr>
              <a:t> датом </a:t>
            </a:r>
            <a:r>
              <a:rPr lang="sr-Cyrl-CS" sz="2667">
                <a:effectLst/>
                <a:latin typeface="Arial" panose="020B0604020202020204" pitchFamily="34" charset="0"/>
              </a:rPr>
              <a:t>ензиму</a:t>
            </a:r>
            <a:endParaRPr lang="en-GB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667"/>
          </a:p>
        </p:txBody>
      </p:sp>
      <p:sp>
        <p:nvSpPr>
          <p:cNvPr id="25603" name="Rectangle 4"/>
          <p:cNvSpPr>
            <a:spLocks noRot="1" noChangeArrowheads="1"/>
          </p:cNvSpPr>
          <p:nvPr/>
        </p:nvSpPr>
        <p:spPr bwMode="auto">
          <a:xfrm>
            <a:off x="931334" y="254001"/>
            <a:ext cx="8352014" cy="582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en-GB" sz="3556" b="1">
                <a:solidFill>
                  <a:srgbClr val="FFFF00"/>
                </a:solidFill>
                <a:latin typeface="Arial" panose="020B0604020202020204" pitchFamily="34" charset="0"/>
              </a:rPr>
              <a:t>АЛОСТЕРНИ ЕНЗИМИ</a:t>
            </a:r>
            <a:r>
              <a:rPr lang="en-GB" sz="4889" b="1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12"/>
    </mc:Choice>
    <mc:Fallback xmlns="">
      <p:transition spd="slow" advTm="150012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508000"/>
            <a:ext cx="10160000" cy="982487"/>
          </a:xfrm>
        </p:spPr>
        <p:txBody>
          <a:bodyPr/>
          <a:lstStyle/>
          <a:p>
            <a:pPr eaLnBrk="1" hangingPunct="1"/>
            <a:r>
              <a:rPr lang="en-GB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Инхибиција 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а</a:t>
            </a:r>
            <a:r>
              <a:rPr lang="en-GB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лостерн</a:t>
            </a:r>
            <a:r>
              <a:rPr lang="sr-Cyrl-CS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их</a:t>
            </a:r>
            <a:r>
              <a:rPr lang="en-GB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ензима се остварује најчешће по принципу feеd-back инхибиције или инхибиције по принципу негативне повратне спреге.</a:t>
            </a:r>
            <a:br>
              <a:rPr lang="en-GB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</a:br>
            <a:br>
              <a:rPr lang="en-GB" sz="2222">
                <a:solidFill>
                  <a:srgbClr val="FFFF00"/>
                </a:solidFill>
                <a:effectLst/>
                <a:latin typeface="Arial" panose="020B0604020202020204" pitchFamily="34" charset="0"/>
              </a:rPr>
            </a:br>
            <a:endParaRPr lang="en-GB" sz="2222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524000" y="1423459"/>
            <a:ext cx="10160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12644" name="Picture 4" descr="feed back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270000"/>
            <a:ext cx="10160000" cy="6350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85333" y="169333"/>
            <a:ext cx="8720667" cy="6604000"/>
          </a:xfrm>
        </p:spPr>
        <p:txBody>
          <a:bodyPr/>
          <a:lstStyle/>
          <a:p>
            <a:pPr eaLnBrk="1" hangingPunct="1"/>
            <a:r>
              <a:rPr lang="sr-Cyrl-CS" sz="2667" b="1">
                <a:effectLst/>
                <a:latin typeface="Arial" panose="020B0604020202020204" pitchFamily="34" charset="0"/>
              </a:rPr>
              <a:t>Кинетика алостерних ензима</a:t>
            </a:r>
            <a:r>
              <a:rPr lang="en-GB" sz="2667">
                <a:effectLst/>
                <a:latin typeface="Arial" panose="020B0604020202020204" pitchFamily="34" charset="0"/>
              </a:rPr>
              <a:t> је веома сложена и одступа од класичне, Михелис</a:t>
            </a:r>
            <a:r>
              <a:rPr lang="sr-Cyrl-CS" sz="2667">
                <a:effectLst/>
                <a:latin typeface="Arial" panose="020B0604020202020204" pitchFamily="34" charset="0"/>
              </a:rPr>
              <a:t>-Ментен</a:t>
            </a:r>
            <a:r>
              <a:rPr lang="en-GB" sz="2667">
                <a:effectLst/>
                <a:latin typeface="Arial" panose="020B0604020202020204" pitchFamily="34" charset="0"/>
              </a:rPr>
              <a:t>ове кинетике – графичк</a:t>
            </a:r>
            <a:r>
              <a:rPr lang="sr-Cyrl-CS" sz="2667">
                <a:effectLst/>
                <a:latin typeface="Arial" panose="020B0604020202020204" pitchFamily="34" charset="0"/>
              </a:rPr>
              <a:t>и</a:t>
            </a:r>
            <a:r>
              <a:rPr lang="en-GB" sz="2667">
                <a:effectLst/>
                <a:latin typeface="Arial" panose="020B0604020202020204" pitchFamily="34" charset="0"/>
              </a:rPr>
              <a:t> приказ</a:t>
            </a:r>
            <a:r>
              <a:rPr lang="sr-Cyrl-CS" sz="2667">
                <a:effectLst/>
                <a:latin typeface="Arial" panose="020B0604020202020204" pitchFamily="34" charset="0"/>
              </a:rPr>
              <a:t> зависности брзине Е катализоване р-је и концентрације </a:t>
            </a:r>
            <a:r>
              <a:rPr lang="en-US" sz="2667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667">
                <a:effectLst/>
                <a:latin typeface="Arial" panose="020B0604020202020204" pitchFamily="34" charset="0"/>
              </a:rPr>
              <a:t> не</a:t>
            </a:r>
            <a:r>
              <a:rPr lang="sr-Cyrl-CS" sz="2667">
                <a:effectLst/>
                <a:latin typeface="Arial" panose="020B0604020202020204" pitchFamily="34" charset="0"/>
              </a:rPr>
              <a:t>ма</a:t>
            </a:r>
            <a:r>
              <a:rPr lang="en-GB" sz="2667">
                <a:effectLst/>
                <a:latin typeface="Arial" panose="020B0604020202020204" pitchFamily="34" charset="0"/>
              </a:rPr>
              <a:t> </a:t>
            </a:r>
            <a:r>
              <a:rPr lang="sr-Cyrl-CS" sz="2667">
                <a:effectLst/>
                <a:latin typeface="Arial" panose="020B0604020202020204" pitchFamily="34" charset="0"/>
              </a:rPr>
              <a:t>изглед</a:t>
            </a:r>
            <a:r>
              <a:rPr lang="en-GB" sz="2667">
                <a:effectLst/>
                <a:latin typeface="Arial" panose="020B0604020202020204" pitchFamily="34" charset="0"/>
              </a:rPr>
              <a:t> хипербол</a:t>
            </a:r>
            <a:r>
              <a:rPr lang="sr-Cyrl-CS" sz="2667">
                <a:effectLst/>
                <a:latin typeface="Arial" panose="020B0604020202020204" pitchFamily="34" charset="0"/>
              </a:rPr>
              <a:t>е</a:t>
            </a:r>
            <a:r>
              <a:rPr lang="en-GB" sz="2667">
                <a:effectLst/>
                <a:latin typeface="Arial" panose="020B0604020202020204" pitchFamily="34" charset="0"/>
              </a:rPr>
              <a:t>, него </a:t>
            </a:r>
            <a:r>
              <a:rPr lang="en-GB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сигмоидн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е</a:t>
            </a:r>
            <a:r>
              <a:rPr lang="en-GB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крив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е</a:t>
            </a:r>
            <a:endParaRPr lang="en-GB" sz="2667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Cyrl-CS" sz="2667" b="1">
              <a:effectLst/>
              <a:latin typeface="Arial" panose="020B0604020202020204" pitchFamily="34" charset="0"/>
            </a:endParaRP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1862667" y="2540000"/>
            <a:ext cx="0" cy="3894667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1862667" y="6434667"/>
            <a:ext cx="5672667" cy="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53" name="Freeform 5"/>
          <p:cNvSpPr/>
          <p:nvPr/>
        </p:nvSpPr>
        <p:spPr bwMode="auto">
          <a:xfrm>
            <a:off x="1862667" y="2624667"/>
            <a:ext cx="3725333" cy="3788833"/>
          </a:xfrm>
          <a:custGeom>
            <a:avLst/>
            <a:gdLst>
              <a:gd name="T0" fmla="*/ 0 w 3840"/>
              <a:gd name="T1" fmla="*/ 3409950 h 2790"/>
              <a:gd name="T2" fmla="*/ 523875 w 3840"/>
              <a:gd name="T3" fmla="*/ 2969956 h 2790"/>
              <a:gd name="T4" fmla="*/ 838200 w 3840"/>
              <a:gd name="T5" fmla="*/ 2529963 h 2790"/>
              <a:gd name="T6" fmla="*/ 1257300 w 3840"/>
              <a:gd name="T7" fmla="*/ 769989 h 2790"/>
              <a:gd name="T8" fmla="*/ 1990725 w 3840"/>
              <a:gd name="T9" fmla="*/ 109998 h 2790"/>
              <a:gd name="T10" fmla="*/ 3352800 w 3840"/>
              <a:gd name="T11" fmla="*/ 109998 h 27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40"/>
              <a:gd name="T19" fmla="*/ 0 h 2790"/>
              <a:gd name="T20" fmla="*/ 3840 w 3840"/>
              <a:gd name="T21" fmla="*/ 2790 h 27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40" h="2790">
                <a:moveTo>
                  <a:pt x="0" y="2790"/>
                </a:moveTo>
                <a:cubicBezTo>
                  <a:pt x="220" y="2670"/>
                  <a:pt x="440" y="2550"/>
                  <a:pt x="600" y="2430"/>
                </a:cubicBezTo>
                <a:cubicBezTo>
                  <a:pt x="760" y="2310"/>
                  <a:pt x="820" y="2370"/>
                  <a:pt x="960" y="2070"/>
                </a:cubicBezTo>
                <a:cubicBezTo>
                  <a:pt x="1100" y="1770"/>
                  <a:pt x="1220" y="960"/>
                  <a:pt x="1440" y="630"/>
                </a:cubicBezTo>
                <a:cubicBezTo>
                  <a:pt x="1660" y="300"/>
                  <a:pt x="1880" y="180"/>
                  <a:pt x="2280" y="90"/>
                </a:cubicBezTo>
                <a:cubicBezTo>
                  <a:pt x="2680" y="0"/>
                  <a:pt x="3580" y="90"/>
                  <a:pt x="3840" y="90"/>
                </a:cubicBezTo>
              </a:path>
            </a:pathLst>
          </a:custGeom>
          <a:noFill/>
          <a:ln w="28575" cap="flat" cmpd="sng">
            <a:solidFill>
              <a:srgbClr val="66FF99"/>
            </a:solidFill>
            <a:prstDash val="sysDot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654" name="Freeform 6"/>
          <p:cNvSpPr/>
          <p:nvPr/>
        </p:nvSpPr>
        <p:spPr bwMode="auto">
          <a:xfrm>
            <a:off x="2116667" y="3302000"/>
            <a:ext cx="3810000" cy="3153833"/>
          </a:xfrm>
          <a:custGeom>
            <a:avLst/>
            <a:gdLst>
              <a:gd name="T0" fmla="*/ 0 w 3840"/>
              <a:gd name="T1" fmla="*/ 2838450 h 2790"/>
              <a:gd name="T2" fmla="*/ 535781 w 3840"/>
              <a:gd name="T3" fmla="*/ 2472198 h 2790"/>
              <a:gd name="T4" fmla="*/ 857250 w 3840"/>
              <a:gd name="T5" fmla="*/ 2105947 h 2790"/>
              <a:gd name="T6" fmla="*/ 1285875 w 3840"/>
              <a:gd name="T7" fmla="*/ 640940 h 2790"/>
              <a:gd name="T8" fmla="*/ 2035969 w 3840"/>
              <a:gd name="T9" fmla="*/ 91563 h 2790"/>
              <a:gd name="T10" fmla="*/ 3429000 w 3840"/>
              <a:gd name="T11" fmla="*/ 91563 h 27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40"/>
              <a:gd name="T19" fmla="*/ 0 h 2790"/>
              <a:gd name="T20" fmla="*/ 3840 w 3840"/>
              <a:gd name="T21" fmla="*/ 2790 h 27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40" h="2790">
                <a:moveTo>
                  <a:pt x="0" y="2790"/>
                </a:moveTo>
                <a:cubicBezTo>
                  <a:pt x="220" y="2670"/>
                  <a:pt x="440" y="2550"/>
                  <a:pt x="600" y="2430"/>
                </a:cubicBezTo>
                <a:cubicBezTo>
                  <a:pt x="760" y="2310"/>
                  <a:pt x="820" y="2370"/>
                  <a:pt x="960" y="2070"/>
                </a:cubicBezTo>
                <a:cubicBezTo>
                  <a:pt x="1100" y="1770"/>
                  <a:pt x="1220" y="960"/>
                  <a:pt x="1440" y="630"/>
                </a:cubicBezTo>
                <a:cubicBezTo>
                  <a:pt x="1660" y="300"/>
                  <a:pt x="1880" y="180"/>
                  <a:pt x="2280" y="90"/>
                </a:cubicBezTo>
                <a:cubicBezTo>
                  <a:pt x="2680" y="0"/>
                  <a:pt x="3580" y="90"/>
                  <a:pt x="3840" y="90"/>
                </a:cubicBezTo>
              </a:path>
            </a:pathLst>
          </a:custGeom>
          <a:noFill/>
          <a:ln w="28575" cmpd="sng">
            <a:solidFill>
              <a:srgbClr val="FFFF66"/>
            </a:solidFill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655" name="Freeform 7"/>
          <p:cNvSpPr/>
          <p:nvPr/>
        </p:nvSpPr>
        <p:spPr bwMode="auto">
          <a:xfrm>
            <a:off x="2455333" y="3810000"/>
            <a:ext cx="3894667" cy="2603500"/>
          </a:xfrm>
          <a:custGeom>
            <a:avLst/>
            <a:gdLst>
              <a:gd name="T0" fmla="*/ 0 w 3840"/>
              <a:gd name="T1" fmla="*/ 2343150 h 2790"/>
              <a:gd name="T2" fmla="*/ 547688 w 3840"/>
              <a:gd name="T3" fmla="*/ 2040808 h 2790"/>
              <a:gd name="T4" fmla="*/ 876300 w 3840"/>
              <a:gd name="T5" fmla="*/ 1738466 h 2790"/>
              <a:gd name="T6" fmla="*/ 1314450 w 3840"/>
              <a:gd name="T7" fmla="*/ 529098 h 2790"/>
              <a:gd name="T8" fmla="*/ 2081213 w 3840"/>
              <a:gd name="T9" fmla="*/ 75585 h 2790"/>
              <a:gd name="T10" fmla="*/ 3505200 w 3840"/>
              <a:gd name="T11" fmla="*/ 75585 h 27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840"/>
              <a:gd name="T19" fmla="*/ 0 h 2790"/>
              <a:gd name="T20" fmla="*/ 3840 w 3840"/>
              <a:gd name="T21" fmla="*/ 2790 h 27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840" h="2790">
                <a:moveTo>
                  <a:pt x="0" y="2790"/>
                </a:moveTo>
                <a:cubicBezTo>
                  <a:pt x="220" y="2670"/>
                  <a:pt x="440" y="2550"/>
                  <a:pt x="600" y="2430"/>
                </a:cubicBezTo>
                <a:cubicBezTo>
                  <a:pt x="760" y="2310"/>
                  <a:pt x="820" y="2370"/>
                  <a:pt x="960" y="2070"/>
                </a:cubicBezTo>
                <a:cubicBezTo>
                  <a:pt x="1100" y="1770"/>
                  <a:pt x="1220" y="960"/>
                  <a:pt x="1440" y="630"/>
                </a:cubicBezTo>
                <a:cubicBezTo>
                  <a:pt x="1660" y="300"/>
                  <a:pt x="1880" y="180"/>
                  <a:pt x="2280" y="90"/>
                </a:cubicBezTo>
                <a:cubicBezTo>
                  <a:pt x="2680" y="0"/>
                  <a:pt x="3580" y="90"/>
                  <a:pt x="3840" y="90"/>
                </a:cubicBezTo>
              </a:path>
            </a:pathLst>
          </a:custGeom>
          <a:noFill/>
          <a:ln w="28575" cap="flat" cmpd="sng">
            <a:solidFill>
              <a:srgbClr val="0099FF"/>
            </a:solidFill>
            <a:prstDash val="dash"/>
            <a:round/>
          </a:ln>
        </p:spPr>
        <p:txBody>
          <a:bodyPr/>
          <a:lstStyle/>
          <a:p>
            <a:endParaRPr lang="en-US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92667" y="3979334"/>
            <a:ext cx="1185333" cy="3317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sz="1556">
                <a:latin typeface="Times New Roman" panose="02020603050405020304" pitchFamily="18" charset="0"/>
              </a:rPr>
              <a:t>    V max</a:t>
            </a:r>
            <a:endParaRPr lang="en-GB" sz="1556">
              <a:latin typeface="Times New Roman" panose="02020603050405020304" pitchFamily="18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794000" y="6604001"/>
            <a:ext cx="3471333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hr-HR" sz="1556" b="1"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hr-HR" b="1">
                <a:latin typeface="Arial" panose="020B0604020202020204" pitchFamily="34" charset="0"/>
                <a:cs typeface="Times New Roman" panose="02020603050405020304" pitchFamily="18" charset="0"/>
              </a:rPr>
              <a:t>Концентрација супстрата</a:t>
            </a:r>
            <a:endParaRPr lang="hr-HR" u="sng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GB">
              <a:latin typeface="Arial" panose="020B0604020202020204" pitchFamily="34" charset="0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116667" y="2455334"/>
            <a:ext cx="1862667" cy="776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2222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sz="2222" b="1">
                <a:latin typeface="Arial" panose="020B0604020202020204" pitchFamily="34" charset="0"/>
                <a:cs typeface="Times New Roman" panose="02020603050405020304" pitchFamily="18" charset="0"/>
              </a:rPr>
              <a:t>позитивни ефектор</a:t>
            </a:r>
            <a:r>
              <a:rPr lang="en-GB" sz="2222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5588000" y="2963334"/>
            <a:ext cx="211666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b="1">
                <a:latin typeface="Arial" panose="020B0604020202020204" pitchFamily="34" charset="0"/>
                <a:cs typeface="Times New Roman" panose="02020603050405020304" pitchFamily="18" charset="0"/>
              </a:rPr>
              <a:t>без ефектора</a:t>
            </a:r>
            <a:r>
              <a:rPr lang="en-GB" sz="1556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5080000" y="3979333"/>
            <a:ext cx="2286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sz="1556" b="1"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b="1">
                <a:latin typeface="Arial" panose="020B0604020202020204" pitchFamily="34" charset="0"/>
                <a:cs typeface="Times New Roman" panose="02020603050405020304" pitchFamily="18" charset="0"/>
              </a:rPr>
              <a:t>негативни ефектор</a:t>
            </a:r>
            <a:r>
              <a:rPr lang="en-GB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567"/>
    </mc:Choice>
    <mc:Fallback xmlns="">
      <p:transition spd="slow" advTm="82567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00667"/>
            <a:ext cx="10160000" cy="6519333"/>
          </a:xfrm>
        </p:spPr>
        <p:txBody>
          <a:bodyPr/>
          <a:lstStyle/>
          <a:p>
            <a:pPr eaLnBrk="1" hangingPunct="1">
              <a:defRPr/>
            </a:pPr>
            <a:r>
              <a:rPr lang="sr-Cyrl-CS">
                <a:effectLst/>
                <a:latin typeface="Arial" panose="020B0604020202020204" pitchFamily="34" charset="0"/>
              </a:rPr>
              <a:t> Ензимска активност се може регулисати на два начина:</a:t>
            </a:r>
            <a:r>
              <a:rPr lang="sr-Cyrl-CS" b="1">
                <a:effectLst/>
                <a:latin typeface="Arial" panose="020B0604020202020204" pitchFamily="34" charset="0"/>
              </a:rPr>
              <a:t> </a:t>
            </a:r>
          </a:p>
          <a:p>
            <a:pPr lvl="2" eaLnBrk="1" hangingPunct="1">
              <a:defRPr/>
            </a:pPr>
            <a:r>
              <a:rPr lang="sr-Cyrl-CS">
                <a:effectLst/>
                <a:latin typeface="Arial" panose="020B0604020202020204" pitchFamily="34" charset="0"/>
              </a:rPr>
              <a:t>променом </a:t>
            </a:r>
            <a:r>
              <a:rPr lang="sr-Cyrl-C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количине</a:t>
            </a:r>
            <a:r>
              <a:rPr lang="sr-Cyrl-CS">
                <a:effectLst/>
                <a:latin typeface="Arial" panose="020B0604020202020204" pitchFamily="34" charset="0"/>
              </a:rPr>
              <a:t> ензима</a:t>
            </a:r>
          </a:p>
          <a:p>
            <a:pPr lvl="2" eaLnBrk="1" hangingPunct="1">
              <a:defRPr/>
            </a:pPr>
            <a:r>
              <a:rPr lang="sr-Cyrl-CS">
                <a:effectLst/>
                <a:latin typeface="Arial" panose="020B0604020202020204" pitchFamily="34" charset="0"/>
              </a:rPr>
              <a:t>променом </a:t>
            </a:r>
            <a:r>
              <a:rPr lang="sr-Cyrl-CS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активности</a:t>
            </a:r>
            <a:r>
              <a:rPr lang="sr-Cyrl-CS">
                <a:effectLst/>
                <a:latin typeface="Arial" panose="020B0604020202020204" pitchFamily="34" charset="0"/>
              </a:rPr>
              <a:t> ензима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Cyrl-CS">
              <a:effectLst/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sr-Cyrl-CS" b="1">
                <a:effectLst/>
                <a:latin typeface="Arial" panose="020B0604020202020204" pitchFamily="34" charset="0"/>
              </a:rPr>
              <a:t>Два основна типа контроле активности ензима су:</a:t>
            </a:r>
          </a:p>
          <a:p>
            <a:pPr lvl="2" eaLnBrk="1" hangingPunct="1">
              <a:defRPr/>
            </a:pPr>
            <a:r>
              <a:rPr lang="sr-Cyrl-C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постсинтетичка (посттранслациона контрола)</a:t>
            </a:r>
            <a:r>
              <a:rPr lang="sr-Cyrl-CS">
                <a:effectLst/>
                <a:latin typeface="Arial" panose="020B0604020202020204" pitchFamily="34" charset="0"/>
              </a:rPr>
              <a:t> – променом каталитичких својстава присутних молекула ензима</a:t>
            </a:r>
          </a:p>
          <a:p>
            <a:pPr lvl="2" eaLnBrk="1" hangingPunct="1">
              <a:defRPr/>
            </a:pPr>
            <a:r>
              <a:rPr lang="sr-Cyrl-CS">
                <a:effectLst/>
                <a:latin typeface="Arial" panose="020B0604020202020204" pitchFamily="34" charset="0"/>
              </a:rPr>
              <a:t> </a:t>
            </a:r>
            <a:r>
              <a:rPr lang="sr-Cyrl-C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изменом брзине синтезе или разградње ензима</a:t>
            </a:r>
          </a:p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30723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 dirty="0">
                <a:solidFill>
                  <a:srgbClr val="FFFF00"/>
                </a:solidFill>
                <a:latin typeface="Arial" panose="020B0604020202020204" pitchFamily="34" charset="0"/>
              </a:rPr>
              <a:t>РЕГУЛАЦИЈА </a:t>
            </a:r>
            <a:r>
              <a:rPr lang="sr-Cyrl-RS" sz="3556" b="1" dirty="0">
                <a:solidFill>
                  <a:srgbClr val="FFFF00"/>
                </a:solidFill>
                <a:latin typeface="Arial" panose="020B0604020202020204" pitchFamily="34" charset="0"/>
              </a:rPr>
              <a:t>АКТИВНОСТИ</a:t>
            </a:r>
            <a:r>
              <a:rPr lang="sr-Cyrl-CS" sz="3556" b="1" dirty="0">
                <a:solidFill>
                  <a:srgbClr val="FFFF00"/>
                </a:solidFill>
                <a:latin typeface="Arial" panose="020B0604020202020204" pitchFamily="34" charset="0"/>
              </a:rPr>
              <a:t> ЕНЗИМА</a:t>
            </a:r>
            <a:endParaRPr lang="en-US" sz="3556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484"/>
    </mc:Choice>
    <mc:Fallback xmlns="">
      <p:transition spd="slow" advTm="85484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85333"/>
            <a:ext cx="10160000" cy="643466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667" b="1">
                <a:effectLst/>
                <a:latin typeface="Arial" panose="020B0604020202020204" pitchFamily="34" charset="0"/>
              </a:rPr>
              <a:t>Разлике у начинима регулације ензимске активности:</a:t>
            </a:r>
          </a:p>
          <a:p>
            <a:pPr eaLnBrk="1" hangingPunct="1">
              <a:lnSpc>
                <a:spcPct val="90000"/>
              </a:lnSpc>
            </a:pPr>
            <a:endParaRPr lang="sr-Cyrl-CS" sz="2667" b="1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 брзини одговора</a:t>
            </a:r>
            <a:r>
              <a:rPr lang="sr-Cyrl-CS" sz="2667">
                <a:effectLst/>
                <a:latin typeface="Arial" panose="020B0604020202020204" pitchFamily="34" charset="0"/>
              </a:rPr>
              <a:t> - синтеза ензима је спорији процес па је потребно дуже време да би се постигла контрола</a:t>
            </a:r>
          </a:p>
          <a:p>
            <a:pPr eaLnBrk="1" hangingPunct="1">
              <a:lnSpc>
                <a:spcPct val="90000"/>
              </a:lnSpc>
            </a:pP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 осетљивости</a:t>
            </a:r>
            <a:r>
              <a:rPr lang="sr-Cyrl-CS" sz="2667">
                <a:effectLst/>
                <a:latin typeface="Arial" panose="020B0604020202020204" pitchFamily="34" charset="0"/>
              </a:rPr>
              <a:t> – процесом синтезе ензима се успоставља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sz="2667">
                <a:effectLst/>
                <a:latin typeface="Arial" panose="020B0604020202020204" pitchFamily="34" charset="0"/>
              </a:rPr>
              <a:t>	грубља  регулација док постсинтетичка регулација обезбеђује прецизнију контролу</a:t>
            </a:r>
          </a:p>
          <a:p>
            <a:pPr eaLnBrk="1" hangingPunct="1">
              <a:lnSpc>
                <a:spcPct val="90000"/>
              </a:lnSpc>
            </a:pP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 ефикасности</a:t>
            </a:r>
            <a:r>
              <a:rPr lang="sr-Cyrl-CS" sz="2667">
                <a:effectLst/>
                <a:latin typeface="Arial" panose="020B0604020202020204" pitchFamily="34" charset="0"/>
              </a:rPr>
              <a:t> – промена концентрације ензима појачаном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sz="2667">
                <a:effectLst/>
                <a:latin typeface="Arial" panose="020B0604020202020204" pitchFamily="34" charset="0"/>
              </a:rPr>
              <a:t>	синтезом је ефикаснији начин</a:t>
            </a:r>
          </a:p>
          <a:p>
            <a:pPr eaLnBrk="1" hangingPunct="1">
              <a:lnSpc>
                <a:spcPct val="90000"/>
              </a:lnSpc>
            </a:pP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 вишеструкости одговора</a:t>
            </a:r>
            <a:r>
              <a:rPr lang="sr-Cyrl-CS" sz="2667">
                <a:effectLst/>
                <a:latin typeface="Arial" panose="020B0604020202020204" pitchFamily="34" charset="0"/>
              </a:rPr>
              <a:t> – генска регулација има веће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sz="2667">
                <a:effectLst/>
                <a:latin typeface="Arial" panose="020B0604020202020204" pitchFamily="34" charset="0"/>
              </a:rPr>
              <a:t>	могућности  за модулацију количине и типова фермената</a:t>
            </a:r>
            <a:endParaRPr lang="en-US" sz="2667">
              <a:effectLst/>
              <a:latin typeface="Arial" panose="020B0604020202020204" pitchFamily="34" charset="0"/>
            </a:endParaRPr>
          </a:p>
        </p:txBody>
      </p:sp>
      <p:sp>
        <p:nvSpPr>
          <p:cNvPr id="31747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 dirty="0">
                <a:solidFill>
                  <a:srgbClr val="FFFF00"/>
                </a:solidFill>
                <a:latin typeface="Arial" panose="020B0604020202020204" pitchFamily="34" charset="0"/>
              </a:rPr>
              <a:t>РЕГУЛАЦИЈА АКТИВНОСТИ ЕНЗИМА</a:t>
            </a:r>
            <a:endParaRPr lang="en-US" sz="3556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962"/>
    </mc:Choice>
    <mc:Fallback xmlns="">
      <p:transition spd="slow" advTm="6296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184150" y="569913"/>
            <a:ext cx="9055100" cy="5427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400" b="1">
                <a:solidFill>
                  <a:srgbClr val="FFFF00"/>
                </a:solidFill>
                <a:latin typeface="Arial" panose="020B0604020202020204" pitchFamily="34" charset="0"/>
              </a:rPr>
              <a:t>ОЛИГОМЕРНИ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-</a:t>
            </a:r>
            <a:r>
              <a:rPr lang="sr-Cyrl-CS" sz="22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Већи број полипептидних ланаца – идентичних – </a:t>
            </a:r>
            <a:r>
              <a:rPr lang="en-US" sz="2200" b="1">
                <a:solidFill>
                  <a:srgbClr val="FFFF00"/>
                </a:solidFill>
                <a:latin typeface="Arial" panose="020B0604020202020204" pitchFamily="34" charset="0"/>
              </a:rPr>
              <a:t>ХОМОМЕРИ</a:t>
            </a:r>
            <a:r>
              <a:rPr lang="sr-Cyrl-CS" sz="2200" b="1">
                <a:solidFill>
                  <a:srgbClr val="FFFF00"/>
                </a:solidFill>
                <a:latin typeface="Arial" panose="020B0604020202020204" pitchFamily="34" charset="0"/>
              </a:rPr>
              <a:t>,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sr-Cyrl-CS" sz="22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различитих - </a:t>
            </a:r>
            <a:r>
              <a:rPr lang="en-US" sz="2200" b="1">
                <a:solidFill>
                  <a:srgbClr val="FFFF00"/>
                </a:solidFill>
                <a:latin typeface="Arial" panose="020B0604020202020204" pitchFamily="34" charset="0"/>
              </a:rPr>
              <a:t>ХЕТЕРОМЕРИ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-</a:t>
            </a:r>
            <a:r>
              <a:rPr lang="sr-Cyrl-CS" sz="22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Функционишу као целина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200" b="1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-</a:t>
            </a:r>
            <a:r>
              <a:rPr lang="sr-Cyrl-CS" sz="22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Fumarate reductase (Фумарат редуктаза)</a:t>
            </a:r>
            <a:r>
              <a:rPr lang="sr-Cyrl-CS" sz="2200" b="1">
                <a:solidFill>
                  <a:srgbClr val="FFFFFF"/>
                </a:solidFill>
                <a:latin typeface="Arial" panose="020B0604020202020204" pitchFamily="34" charset="0"/>
              </a:rPr>
              <a:t>,</a:t>
            </a: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sr-Cyrl-CS" sz="2200" b="1">
                <a:solidFill>
                  <a:srgbClr val="FFFFFF"/>
                </a:solidFill>
                <a:latin typeface="Arial" panose="020B0604020202020204" pitchFamily="34" charset="0"/>
              </a:rPr>
              <a:t>а</a:t>
            </a:r>
            <a:r>
              <a:rPr lang="en-US" sz="2200" b="1">
                <a:solidFill>
                  <a:srgbClr val="FFFFFF"/>
                </a:solidFill>
                <a:latin typeface="Arial" panose="020B0604020202020204" pitchFamily="34" charset="0"/>
              </a:rPr>
              <a:t>наеробна респирација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4506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0275" y="3048000"/>
            <a:ext cx="4149725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528"/>
    </mc:Choice>
    <mc:Fallback xmlns="">
      <p:transition spd="slow" advTm="73528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4667"/>
            <a:ext cx="10329333" cy="584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667" dirty="0">
                <a:effectLst/>
                <a:latin typeface="Arial" panose="020B0604020202020204" pitchFamily="34" charset="0"/>
              </a:rPr>
              <a:t>Постсинтетичка регулација је регулација ензимске активности која се заснива </a:t>
            </a:r>
            <a:r>
              <a:rPr lang="sr-Cyrl-CS" sz="2667" u="sng" dirty="0">
                <a:effectLst/>
                <a:latin typeface="Arial" panose="020B0604020202020204" pitchFamily="34" charset="0"/>
              </a:rPr>
              <a:t>на промени ефеката већ синтетисаних ензима</a:t>
            </a:r>
            <a:endParaRPr lang="sr-Cyrl-CS" sz="2667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667" dirty="0">
                <a:effectLst/>
                <a:latin typeface="Arial" panose="020B0604020202020204" pitchFamily="34" charset="0"/>
              </a:rPr>
              <a:t>Промене су </a:t>
            </a:r>
            <a:r>
              <a:rPr lang="sr-Cyrl-CS" sz="2667" u="sng" dirty="0">
                <a:effectLst/>
                <a:latin typeface="Arial" panose="020B0604020202020204" pitchFamily="34" charset="0"/>
              </a:rPr>
              <a:t>реверзибилне</a:t>
            </a:r>
            <a:r>
              <a:rPr lang="sr-Cyrl-CS" sz="2667" dirty="0">
                <a:effectLst/>
                <a:latin typeface="Arial" panose="020B0604020202020204" pitchFamily="34" charset="0"/>
              </a:rPr>
              <a:t>, брзо настају и за последицу имају промене активности или инхибицију ензима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667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Механизми постсинтетичке регулације су: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889" b="1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667" b="1" dirty="0">
                <a:effectLst/>
                <a:latin typeface="Arial" panose="020B0604020202020204" pitchFamily="34" charset="0"/>
              </a:rPr>
              <a:t>1. алостеријска регулација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889" b="1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667" b="1" dirty="0">
                <a:effectLst/>
                <a:latin typeface="Arial" panose="020B0604020202020204" pitchFamily="34" charset="0"/>
              </a:rPr>
              <a:t>2. регулација ковалентним модификацијама (фосфорилација и дефосфорилација и ограничена протеолиза)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667" b="1" dirty="0">
                <a:effectLst/>
                <a:latin typeface="Arial" panose="020B0604020202020204" pitchFamily="34" charset="0"/>
              </a:rPr>
              <a:t>3. асоцијација и дисоцијација ензима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sr-Cyrl-CS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667" b="1" dirty="0">
                <a:effectLst/>
                <a:latin typeface="Arial" panose="020B0604020202020204" pitchFamily="34" charset="0"/>
              </a:rPr>
              <a:t>4. промена концентрације метаболита</a:t>
            </a:r>
            <a:endParaRPr lang="en-US" sz="2667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667" dirty="0">
              <a:latin typeface="Arial" panose="020B0604020202020204" pitchFamily="34" charset="0"/>
            </a:endParaRPr>
          </a:p>
        </p:txBody>
      </p:sp>
      <p:sp>
        <p:nvSpPr>
          <p:cNvPr id="32771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 dirty="0">
                <a:solidFill>
                  <a:srgbClr val="FFFF00"/>
                </a:solidFill>
                <a:latin typeface="Arial" panose="020B0604020202020204" pitchFamily="34" charset="0"/>
              </a:rPr>
              <a:t>РЕГУЛАЦИЈА АКТИВНОСТИ ЕНЗИМА</a:t>
            </a:r>
            <a:endParaRPr lang="en-US" sz="3556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510"/>
    </mc:Choice>
    <mc:Fallback xmlns="">
      <p:transition spd="slow" advTm="5751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70000"/>
            <a:ext cx="10160000" cy="6350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667" b="1" dirty="0">
                <a:effectLst/>
                <a:latin typeface="Arial" panose="020B0604020202020204" pitchFamily="34" charset="0"/>
              </a:rPr>
              <a:t>АЛОСТЕРИЈСКА РЕГУЛАЦИЈА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Реч алостерија (</a:t>
            </a:r>
            <a:r>
              <a:rPr lang="sr-Latn-CS" sz="2667" dirty="0">
                <a:effectLst/>
                <a:latin typeface="Arial" panose="020B0604020202020204" pitchFamily="34" charset="0"/>
              </a:rPr>
              <a:t>alos</a:t>
            </a:r>
            <a:r>
              <a:rPr lang="sr-Cyrl-CS" sz="2667" dirty="0">
                <a:effectLst/>
                <a:latin typeface="Arial" panose="020B0604020202020204" pitchFamily="34" charset="0"/>
              </a:rPr>
              <a:t> – друго) је грчког порекла и значи друго место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Алостеријски ензими су регулисани тзв. </a:t>
            </a:r>
            <a:r>
              <a:rPr lang="sr-Cyrl-CS" sz="2667" b="1" i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ефекторима</a:t>
            </a:r>
            <a:r>
              <a:rPr lang="sr-Cyrl-CS" sz="2667" i="1" dirty="0">
                <a:effectLst/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667" dirty="0">
                <a:effectLst/>
                <a:latin typeface="Arial" panose="020B0604020202020204" pitchFamily="34" charset="0"/>
              </a:rPr>
              <a:t>	или </a:t>
            </a:r>
            <a:r>
              <a:rPr lang="sr-Cyrl-CS" sz="2667" i="1" dirty="0">
                <a:effectLst/>
                <a:latin typeface="Arial" panose="020B0604020202020204" pitchFamily="34" charset="0"/>
              </a:rPr>
              <a:t>модулаторима</a:t>
            </a:r>
            <a:r>
              <a:rPr lang="sr-Cyrl-CS" sz="2667" dirty="0">
                <a:effectLst/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Присуство алостеријског ефектора може: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да промени максималну каталитичку активност ензима 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да промени афинитет ензима за супстрат или 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да делује на оба начина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Алостеријски ензими имају више субјединица, поред активног имају и алостеријско место, испољавају сигмоидну кинетику, специфични су према алостеријским модулаторима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889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Ефектори који умањују активност ензима су негативни, а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667" dirty="0">
                <a:effectLst/>
                <a:latin typeface="Arial" panose="020B0604020202020204" pitchFamily="34" charset="0"/>
              </a:rPr>
              <a:t>	ефектори који повећавају активност ензима су позитивни</a:t>
            </a:r>
            <a:endParaRPr lang="en-US" sz="2667" dirty="0">
              <a:effectLst/>
              <a:latin typeface="Arial" panose="020B0604020202020204" pitchFamily="34" charset="0"/>
            </a:endParaRPr>
          </a:p>
        </p:txBody>
      </p:sp>
      <p:sp>
        <p:nvSpPr>
          <p:cNvPr id="33795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 dirty="0">
                <a:solidFill>
                  <a:srgbClr val="FFFF00"/>
                </a:solidFill>
                <a:latin typeface="Arial" panose="020B0604020202020204" pitchFamily="34" charset="0"/>
              </a:rPr>
              <a:t>РЕГУЛАЦИЈА АКТИВНОСТИ ЕНЗИМА</a:t>
            </a:r>
            <a:endParaRPr lang="en-US" sz="3556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85"/>
    </mc:Choice>
    <mc:Fallback xmlns="">
      <p:transition spd="slow" advTm="107985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00667"/>
            <a:ext cx="4995333" cy="651933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222" b="1">
                <a:effectLst/>
                <a:latin typeface="Arial" panose="020B0604020202020204" pitchFamily="34" charset="0"/>
              </a:rPr>
              <a:t>АЛОСТЕРИЈСКА РЕГУЛАЦИЈА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Хомотропни ефектори</a:t>
            </a:r>
            <a:r>
              <a:rPr lang="sr-Cyrl-CS" sz="2222" b="1"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effectLst/>
                <a:latin typeface="Arial" panose="020B0604020202020204" pitchFamily="34" charset="0"/>
              </a:rPr>
              <a:t>- супстрат има улогу ефектора; у већини случајева су позитивни ефектори, везивање супстрата за један део ензима доводи до промена које повећавају каталитичке особине других супстрат-везујућих места и зато се каже да се овде испољава </a:t>
            </a: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КООПЕРАТИВНОСТ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889" b="1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 b="1">
                <a:effectLst/>
                <a:latin typeface="Arial" panose="020B0604020202020204" pitchFamily="34" charset="0"/>
              </a:rPr>
              <a:t>Кооперативност </a:t>
            </a:r>
            <a:r>
              <a:rPr lang="sr-Cyrl-CS" sz="2222">
                <a:effectLst/>
                <a:latin typeface="Arial" panose="020B0604020202020204" pitchFamily="34" charset="0"/>
              </a:rPr>
              <a:t> се може дефинисати и као процес у коме иницијални догађај узрокује промене сличне себи. 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222">
                <a:effectLst/>
                <a:latin typeface="Arial" panose="020B0604020202020204" pitchFamily="34" charset="0"/>
              </a:rPr>
              <a:t>Промена у протомеру по везивању ефектора доводи до промене конформације суседног протомера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889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 b="1">
                <a:effectLst/>
                <a:latin typeface="Arial" panose="020B0604020202020204" pitchFamily="34" charset="0"/>
              </a:rPr>
              <a:t>Пример: </a:t>
            </a:r>
            <a:r>
              <a:rPr lang="sr-Cyrl-CS" sz="2222">
                <a:effectLst/>
                <a:latin typeface="Arial" panose="020B0604020202020204" pitchFamily="34" charset="0"/>
              </a:rPr>
              <a:t>везивање кисеоника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222">
                <a:effectLst/>
                <a:latin typeface="Arial" panose="020B0604020202020204" pitchFamily="34" charset="0"/>
              </a:rPr>
              <a:t>	за хемоглобин</a:t>
            </a:r>
            <a:endParaRPr lang="en-US" sz="2222" b="1">
              <a:effectLst/>
              <a:latin typeface="Arial" panose="020B0604020202020204" pitchFamily="34" charset="0"/>
            </a:endParaRPr>
          </a:p>
        </p:txBody>
      </p:sp>
      <p:sp>
        <p:nvSpPr>
          <p:cNvPr id="34819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РЕГУЛАЦИЈА ДЕЈСТВА ЕНЗИМА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4820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826000" y="1100667"/>
          <a:ext cx="5334000" cy="3718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4932045" imgH="3435985" progId="Word.Document.8">
                  <p:embed/>
                </p:oleObj>
              </mc:Choice>
              <mc:Fallback>
                <p:oleObj name="Document" r:id="rId2" imgW="4932045" imgH="3435985" progId="Word.Document.8">
                  <p:embed/>
                  <p:pic>
                    <p:nvPicPr>
                      <p:cNvPr id="348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0" y="1100667"/>
                        <a:ext cx="5334000" cy="3718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636"/>
    </mc:Choice>
    <mc:Fallback xmlns="">
      <p:transition spd="slow" advTm="69636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333" y="1100667"/>
            <a:ext cx="9990667" cy="364066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222" b="1" dirty="0">
                <a:effectLst/>
                <a:latin typeface="Arial" panose="020B0604020202020204" pitchFamily="34" charset="0"/>
              </a:rPr>
              <a:t>АЛОСТЕРИЈСКА РЕГУЛАЦИЈА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2222" b="1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 b="1" dirty="0">
                <a:effectLst/>
                <a:latin typeface="Arial" panose="020B0604020202020204" pitchFamily="34" charset="0"/>
              </a:rPr>
              <a:t>Хетеротропни ефектори – 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када је ефектор молекул различит од молекула супстрата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2222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 dirty="0">
                <a:effectLst/>
                <a:latin typeface="Arial" panose="020B0604020202020204" pitchFamily="34" charset="0"/>
              </a:rPr>
              <a:t>Пример је </a:t>
            </a:r>
            <a:r>
              <a:rPr lang="sr-Latn-CS" sz="2222" b="1" dirty="0">
                <a:effectLst/>
                <a:latin typeface="Arial" panose="020B0604020202020204" pitchFamily="34" charset="0"/>
              </a:rPr>
              <a:t>feedback</a:t>
            </a:r>
            <a:r>
              <a:rPr lang="sr-Cyrl-CS" sz="2222" b="1" dirty="0">
                <a:effectLst/>
                <a:latin typeface="Arial" panose="020B0604020202020204" pitchFamily="34" charset="0"/>
              </a:rPr>
              <a:t> инхибиција – инхибиција негативном повратном спрегом 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- инхибиција неког метаболичког пута или неке реакције интермедијерним или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222" dirty="0">
                <a:effectLst/>
                <a:latin typeface="Arial" panose="020B0604020202020204" pitchFamily="34" charset="0"/>
              </a:rPr>
              <a:t>	крајњим продуктом р-је</a:t>
            </a:r>
          </a:p>
          <a:p>
            <a:pPr eaLnBrk="1" hangingPunct="1">
              <a:lnSpc>
                <a:spcPct val="80000"/>
              </a:lnSpc>
            </a:pPr>
            <a:endParaRPr lang="sr-Cyrl-CS" sz="2222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 dirty="0">
                <a:effectLst/>
                <a:latin typeface="Arial" panose="020B0604020202020204" pitchFamily="34" charset="0"/>
              </a:rPr>
              <a:t>Пример: </a:t>
            </a:r>
            <a:r>
              <a:rPr lang="sr-Cyrl-CS" sz="2222" b="1" dirty="0">
                <a:effectLst/>
                <a:latin typeface="Arial" panose="020B0604020202020204" pitchFamily="34" charset="0"/>
              </a:rPr>
              <a:t>ФОСФОФРУКТОКИНАЗА 1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,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222" dirty="0">
                <a:effectLst/>
                <a:latin typeface="Arial" panose="020B0604020202020204" pitchFamily="34" charset="0"/>
              </a:rPr>
              <a:t>	гликолитички ензим је алостерно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222" dirty="0">
                <a:effectLst/>
                <a:latin typeface="Arial" panose="020B0604020202020204" pitchFamily="34" charset="0"/>
              </a:rPr>
              <a:t>	инхибирана цитратом, који није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222" dirty="0">
                <a:effectLst/>
                <a:latin typeface="Arial" panose="020B0604020202020204" pitchFamily="34" charset="0"/>
              </a:rPr>
              <a:t>	супстрат за овај ензим</a:t>
            </a:r>
            <a:endParaRPr lang="en-US" sz="2222" b="1" dirty="0">
              <a:effectLst/>
              <a:latin typeface="Arial" panose="020B0604020202020204" pitchFamily="34" charset="0"/>
            </a:endParaRPr>
          </a:p>
        </p:txBody>
      </p:sp>
      <p:sp>
        <p:nvSpPr>
          <p:cNvPr id="35843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РЕГУЛАЦИЈА ДЕЈСТВА ЕНЗИМА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5844" name="Picture 5" descr="Phosphofructokinase_6PFK_wp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3333" y="3391960"/>
            <a:ext cx="4656667" cy="422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78"/>
    </mc:Choice>
    <mc:Fallback xmlns="">
      <p:transition spd="slow" advTm="103578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93333"/>
            <a:ext cx="4826000" cy="592666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000" b="1">
                <a:effectLst/>
                <a:latin typeface="Arial" panose="020B0604020202020204" pitchFamily="34" charset="0"/>
              </a:rPr>
              <a:t>РЕГУЛАЦИЈА КОВАЛЕНТНИМ МОДИФИКАЦИЈАМА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000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1. Фосфорилација и дефосфорилација -</a:t>
            </a:r>
            <a:r>
              <a:rPr lang="sr-Cyrl-CS" sz="2000" b="1">
                <a:effectLst/>
                <a:latin typeface="Arial" panose="020B0604020202020204" pitchFamily="34" charset="0"/>
              </a:rPr>
              <a:t> </a:t>
            </a:r>
            <a:r>
              <a:rPr lang="sr-Cyrl-CS" sz="2000">
                <a:effectLst/>
                <a:latin typeface="Arial" panose="020B0604020202020204" pitchFamily="34" charset="0"/>
              </a:rPr>
              <a:t>ове реакције су  катализоване киназама које користе АТП као донор фосфатних група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Активност многих ензима, као и мембранских протеина са различитом функцијом је контролисана фосфорилацијом 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У зависности од ензима, фосфорилисана форма може бити више активна него дефосфорилисана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Фосфорилација је врло ефикасан вид регулације активности ензима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200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Пример: </a:t>
            </a:r>
            <a:r>
              <a:rPr lang="sr-Cyrl-CS" sz="2000" b="1">
                <a:effectLst/>
                <a:latin typeface="Arial" panose="020B0604020202020204" pitchFamily="34" charset="0"/>
              </a:rPr>
              <a:t>ГЛИКОГЕН-ФОСФОРИЛАЗА</a:t>
            </a:r>
            <a:r>
              <a:rPr lang="sr-Cyrl-CS" sz="2000">
                <a:effectLst/>
                <a:latin typeface="Arial" panose="020B0604020202020204" pitchFamily="34" charset="0"/>
              </a:rPr>
              <a:t> се активира фосфорилисањем а инактивира дефосфорилисањем</a:t>
            </a:r>
          </a:p>
          <a:p>
            <a:pPr eaLnBrk="1" hangingPunct="1">
              <a:lnSpc>
                <a:spcPct val="80000"/>
              </a:lnSpc>
            </a:pPr>
            <a:endParaRPr lang="en-US" sz="2000" b="1">
              <a:effectLst/>
              <a:latin typeface="Arial" panose="020B0604020202020204" pitchFamily="34" charset="0"/>
            </a:endParaRPr>
          </a:p>
        </p:txBody>
      </p:sp>
      <p:sp>
        <p:nvSpPr>
          <p:cNvPr id="166919" name="Rectangle 7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sz="2000"/>
          </a:p>
        </p:txBody>
      </p:sp>
      <p:sp>
        <p:nvSpPr>
          <p:cNvPr id="36868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РЕГУЛАЦИЈА ДЕЈСТВА ЕНЗИМА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6869" name="Picture 5" descr="GlycogenPhosphorylaseDim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1" y="1598084"/>
            <a:ext cx="5492750" cy="60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057"/>
    </mc:Choice>
    <mc:Fallback xmlns="">
      <p:transition spd="slow" advTm="137057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54667"/>
            <a:ext cx="10160000" cy="2116667"/>
          </a:xfrm>
        </p:spPr>
        <p:txBody>
          <a:bodyPr/>
          <a:lstStyle/>
          <a:p>
            <a:pPr eaLnBrk="1" hangingPunct="1"/>
            <a:r>
              <a:rPr lang="sr-Cyrl-CS" sz="2667" b="1">
                <a:effectLst/>
                <a:latin typeface="Arial" panose="020B0604020202020204" pitchFamily="34" charset="0"/>
              </a:rPr>
              <a:t>РЕГУЛАЦИЈА КОВАЛЕНТНИМ МОДИФИКАЦИЈАМА</a:t>
            </a:r>
          </a:p>
          <a:p>
            <a:pPr eaLnBrk="1" hangingPunct="1"/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2. Ограничена протеолиза</a:t>
            </a:r>
            <a:r>
              <a:rPr lang="sr-Cyrl-CS" sz="2667" b="1">
                <a:effectLst/>
                <a:latin typeface="Arial" panose="020B0604020202020204" pitchFamily="34" charset="0"/>
              </a:rPr>
              <a:t> - </a:t>
            </a:r>
            <a:r>
              <a:rPr lang="sr-Cyrl-CS" sz="2667">
                <a:effectLst/>
                <a:latin typeface="Arial" panose="020B0604020202020204" pitchFamily="34" charset="0"/>
              </a:rPr>
              <a:t>је иреверзибилан процес, високо специфичан за ензим</a:t>
            </a:r>
            <a:endParaRPr lang="en-US" sz="2667"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7891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54001" y="2963333"/>
          <a:ext cx="6635750" cy="3386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4008755" imgH="2360295" progId="Word.Document.8">
                  <p:embed/>
                </p:oleObj>
              </mc:Choice>
              <mc:Fallback>
                <p:oleObj name="Document" r:id="rId2" imgW="4008755" imgH="2360295" progId="Word.Document.8">
                  <p:embed/>
                  <p:pic>
                    <p:nvPicPr>
                      <p:cNvPr id="3789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1" y="2963333"/>
                        <a:ext cx="6635750" cy="33866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2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РЕГУЛАЦИЈА ДЕЈСТВА ЕНЗИМА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7893" name="Picture 9" descr="trypsinog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6667" y="5072944"/>
            <a:ext cx="4233333" cy="254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 Box 10"/>
          <p:cNvSpPr txBox="1">
            <a:spLocks noChangeArrowheads="1"/>
          </p:cNvSpPr>
          <p:nvPr/>
        </p:nvSpPr>
        <p:spPr bwMode="auto">
          <a:xfrm>
            <a:off x="508000" y="6858000"/>
            <a:ext cx="4849404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sr-Cyrl-CS" sz="2667" b="1">
                <a:latin typeface="Arial" panose="020B0604020202020204" pitchFamily="34" charset="0"/>
              </a:rPr>
              <a:t>ТРИПСИН и ТРИПСИНОГЕН</a:t>
            </a:r>
            <a:endParaRPr lang="en-US" sz="2667" b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084"/>
    </mc:Choice>
    <mc:Fallback xmlns="">
      <p:transition spd="slow" advTm="72084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333" y="1185333"/>
            <a:ext cx="5588000" cy="643466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CS" sz="2667" b="1" dirty="0">
                <a:effectLst/>
                <a:latin typeface="Arial" panose="020B0604020202020204" pitchFamily="34" charset="0"/>
              </a:rPr>
              <a:t>АСОЦИЈАЦИЈА И ДИСОЦИЈАЦИЈА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Cyrl-CS" sz="1333" b="1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Пример </a:t>
            </a:r>
            <a:r>
              <a:rPr lang="sr-Cyrl-RS" sz="2667" dirty="0">
                <a:effectLst/>
                <a:latin typeface="Arial" panose="020B0604020202020204" pitchFamily="34" charset="0"/>
              </a:rPr>
              <a:t>асоцијације</a:t>
            </a:r>
            <a:r>
              <a:rPr lang="sr-Cyrl-CS" sz="2667" dirty="0">
                <a:effectLst/>
                <a:latin typeface="Arial" panose="020B0604020202020204" pitchFamily="34" charset="0"/>
              </a:rPr>
              <a:t> – </a:t>
            </a:r>
            <a:r>
              <a:rPr lang="sr-Cyrl-CS" sz="2667" b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ЛАКТАТ ДЕХИДРОГЕНАЗА</a:t>
            </a:r>
            <a:r>
              <a:rPr lang="sr-Cyrl-CS" sz="2667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sr-Cyrl-CS" sz="2667" dirty="0">
                <a:effectLst/>
                <a:latin typeface="Arial" panose="020B0604020202020204" pitchFamily="34" charset="0"/>
              </a:rPr>
              <a:t>- је састављена од 4 субјединица и активна је у облику само 4 субјединице а  појединачне субјединице не показују активност</a:t>
            </a:r>
          </a:p>
          <a:p>
            <a:pPr lvl="2" eaLnBrk="1" hangingPunct="1">
              <a:lnSpc>
                <a:spcPct val="90000"/>
              </a:lnSpc>
            </a:pPr>
            <a:endParaRPr lang="sr-Cyrl-CS" sz="2000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sz="2667" dirty="0">
                <a:effectLst/>
                <a:latin typeface="Arial" panose="020B0604020202020204" pitchFamily="34" charset="0"/>
              </a:rPr>
              <a:t> Пример дисоцијације – </a:t>
            </a:r>
            <a:r>
              <a:rPr lang="sr-Cyrl-RS" sz="2667" b="1" i="1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ПРОТЕИН КИНАЗА А </a:t>
            </a:r>
            <a:r>
              <a:rPr lang="sr-Cyrl-CS" sz="2667" dirty="0">
                <a:effectLst/>
                <a:latin typeface="Arial" panose="020B0604020202020204" pitchFamily="34" charset="0"/>
              </a:rPr>
              <a:t>је неактивна у облику тетрамера и у форми  од 4 субјединице, а активност испољава само у облику од 2 субјединица</a:t>
            </a:r>
            <a:endParaRPr lang="en-US" sz="2667" dirty="0">
              <a:effectLst/>
              <a:latin typeface="Arial" panose="020B0604020202020204" pitchFamily="34" charset="0"/>
            </a:endParaRPr>
          </a:p>
        </p:txBody>
      </p:sp>
      <p:sp>
        <p:nvSpPr>
          <p:cNvPr id="38915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РЕГУЛАЦИЈА ДЕЈСТВА ЕНЗИМА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" name="AutoShape 2" descr="Laktat dehidrogenaza - LDH | Laboratorija"/>
          <p:cNvSpPr>
            <a:spLocks noChangeAspect="1" noChangeArrowheads="1"/>
          </p:cNvSpPr>
          <p:nvPr/>
        </p:nvSpPr>
        <p:spPr bwMode="auto">
          <a:xfrm>
            <a:off x="172861" y="-931333"/>
            <a:ext cx="2201333" cy="194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1600" tIns="50800" rIns="101600" bIns="50800" numCol="1" anchor="t" anchorCtr="0" compatLnSpc="1"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342" y="1270000"/>
            <a:ext cx="4072658" cy="2794000"/>
          </a:xfrm>
          <a:prstGeom prst="rect">
            <a:avLst/>
          </a:prstGeom>
        </p:spPr>
      </p:pic>
      <p:sp>
        <p:nvSpPr>
          <p:cNvPr id="4" name="AutoShape 4" descr="Laktat dehidrogenaza - LDH | Laboratorija"/>
          <p:cNvSpPr>
            <a:spLocks noChangeAspect="1" noChangeArrowheads="1"/>
          </p:cNvSpPr>
          <p:nvPr/>
        </p:nvSpPr>
        <p:spPr bwMode="auto">
          <a:xfrm>
            <a:off x="342195" y="-762000"/>
            <a:ext cx="2201333" cy="194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1600" tIns="50800" rIns="101600" bIns="50800" numCol="1" anchor="t" anchorCtr="0" compatLnSpc="1"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342" y="4148667"/>
            <a:ext cx="4293938" cy="31832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97"/>
    </mc:Choice>
    <mc:Fallback xmlns="">
      <p:transition spd="slow" advTm="91497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778000"/>
            <a:ext cx="9652000" cy="502884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667" b="1">
                <a:effectLst/>
                <a:latin typeface="Arial" panose="020B0604020202020204" pitchFamily="34" charset="0"/>
              </a:rPr>
              <a:t>ДУГОРОЧНА КОНТРОЛА ЕНЗИМСКЕ АКТИВНОСТИ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2667" b="1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667" b="1">
                <a:effectLst/>
                <a:latin typeface="Arial" panose="020B0604020202020204" pitchFamily="34" charset="0"/>
              </a:rPr>
              <a:t>Регулаторни протеини су</a:t>
            </a:r>
            <a:r>
              <a:rPr lang="sr-Cyrl-CS" sz="2667">
                <a:effectLst/>
                <a:latin typeface="Arial" panose="020B0604020202020204" pitchFamily="34" charset="0"/>
              </a:rPr>
              <a:t> укључени у контролисање генске експресије у свим ћелијама. Ови регулаторни протеини су везани за посебне делове ДНК и тако активирају или инхибирају транкрипцију гена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667">
                <a:effectLst/>
                <a:latin typeface="Arial" panose="020B0604020202020204" pitchFamily="34" charset="0"/>
              </a:rPr>
              <a:t>У зависности од начина деловања могу бити 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репресори</a:t>
            </a:r>
            <a:r>
              <a:rPr lang="sr-Cyrl-CS" sz="2667" b="1">
                <a:effectLst/>
                <a:latin typeface="Arial" panose="020B0604020202020204" pitchFamily="34" charset="0"/>
              </a:rPr>
              <a:t> </a:t>
            </a:r>
            <a:r>
              <a:rPr lang="sr-Cyrl-CS" sz="2667">
                <a:effectLst/>
                <a:latin typeface="Arial" panose="020B0604020202020204" pitchFamily="34" charset="0"/>
              </a:rPr>
              <a:t>ако блокирају транскрипцију или</a:t>
            </a:r>
            <a:r>
              <a:rPr lang="sr-Cyrl-CS" sz="2667" b="1">
                <a:effectLst/>
                <a:latin typeface="Arial" panose="020B0604020202020204" pitchFamily="34" charset="0"/>
              </a:rPr>
              <a:t> </a:t>
            </a:r>
            <a:r>
              <a:rPr lang="sr-Cyrl-CS" sz="2667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индуктори</a:t>
            </a:r>
            <a:r>
              <a:rPr lang="sr-Cyrl-CS" sz="2667" b="1">
                <a:effectLst/>
                <a:latin typeface="Arial" panose="020B0604020202020204" pitchFamily="34" charset="0"/>
              </a:rPr>
              <a:t> </a:t>
            </a:r>
            <a:r>
              <a:rPr lang="sr-Cyrl-CS" sz="2667">
                <a:effectLst/>
                <a:latin typeface="Arial" panose="020B0604020202020204" pitchFamily="34" charset="0"/>
              </a:rPr>
              <a:t>ако стимулишу транскрипцију</a:t>
            </a:r>
          </a:p>
          <a:p>
            <a:pPr eaLnBrk="1" hangingPunct="1">
              <a:lnSpc>
                <a:spcPct val="80000"/>
              </a:lnSpc>
            </a:pP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667">
                <a:effectLst/>
                <a:latin typeface="Arial" panose="020B0604020202020204" pitchFamily="34" charset="0"/>
              </a:rPr>
              <a:t>Многи метаболити и хормони могу да активирају ове гене</a:t>
            </a:r>
            <a:endParaRPr lang="en-US" sz="2667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667" b="1">
              <a:effectLst/>
              <a:latin typeface="Arial" panose="020B0604020202020204" pitchFamily="34" charset="0"/>
            </a:endParaRPr>
          </a:p>
        </p:txBody>
      </p:sp>
      <p:sp>
        <p:nvSpPr>
          <p:cNvPr id="39939" name="Rectangle 4"/>
          <p:cNvSpPr>
            <a:spLocks noRot="1" noChangeArrowheads="1"/>
          </p:cNvSpPr>
          <p:nvPr/>
        </p:nvSpPr>
        <p:spPr bwMode="auto">
          <a:xfrm>
            <a:off x="762000" y="0"/>
            <a:ext cx="9144000" cy="127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r>
              <a:rPr lang="sr-Cyrl-CS" sz="3556" b="1">
                <a:solidFill>
                  <a:srgbClr val="FFFF00"/>
                </a:solidFill>
                <a:latin typeface="Arial" panose="020B0604020202020204" pitchFamily="34" charset="0"/>
              </a:rPr>
              <a:t>РЕГУЛАЦИЈА ДЕЈСТВА ЕНЗИМА</a:t>
            </a:r>
            <a:endParaRPr lang="en-US" sz="3556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587"/>
    </mc:Choice>
    <mc:Fallback xmlns="">
      <p:transition spd="slow" advTm="79587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КЛАСИФИКАЦИЈА И НОМЕНКЛАТУРА ЕНЗИМ</a:t>
            </a:r>
            <a:r>
              <a:rPr lang="sr-Latn-C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A</a:t>
            </a:r>
            <a:r>
              <a:rPr lang="en-U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333" y="1778000"/>
            <a:ext cx="9906000" cy="5503333"/>
          </a:xfrm>
        </p:spPr>
        <p:txBody>
          <a:bodyPr/>
          <a:lstStyle/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Раније се класификација ензима заснивала на функцији ензима или су ензими добијали имена према супстрату на који делују</a:t>
            </a:r>
          </a:p>
          <a:p>
            <a:pPr eaLnBrk="1" hangingPunct="1"/>
            <a:endParaRPr lang="en-US" sz="2667">
              <a:effectLst/>
              <a:latin typeface="Arial" panose="020B0604020202020204" pitchFamily="34" charset="0"/>
            </a:endParaRPr>
          </a:p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Велики број ензима је добијао назив тако што се на корен латинског имена супстрата додавао наставак </a:t>
            </a:r>
            <a:r>
              <a:rPr lang="sr-Cyrl-CS" sz="2667" b="1" i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– аза</a:t>
            </a:r>
            <a:endParaRPr lang="sr-Cyrl-CS" sz="2667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lvl="1" eaLnBrk="1" hangingPunct="1"/>
            <a:r>
              <a:rPr lang="sr-Cyrl-CS" sz="2222">
                <a:effectLst/>
                <a:latin typeface="Arial" panose="020B0604020202020204" pitchFamily="34" charset="0"/>
              </a:rPr>
              <a:t>Амилаза, лактаза, липаза, пепсин (према </a:t>
            </a:r>
            <a:r>
              <a:rPr lang="sr-Latn-CS" sz="2222" i="1">
                <a:effectLst/>
                <a:latin typeface="Arial" panose="020B0604020202020204" pitchFamily="34" charset="0"/>
              </a:rPr>
              <a:t>pepsis</a:t>
            </a:r>
            <a:r>
              <a:rPr lang="sr-Latn-CS" sz="2222">
                <a:effectLst/>
                <a:latin typeface="Arial" panose="020B0604020202020204" pitchFamily="34" charset="0"/>
              </a:rPr>
              <a:t> – </a:t>
            </a:r>
            <a:r>
              <a:rPr lang="sr-Cyrl-CS" sz="2222">
                <a:effectLst/>
                <a:latin typeface="Arial" panose="020B0604020202020204" pitchFamily="34" charset="0"/>
              </a:rPr>
              <a:t>варење)</a:t>
            </a:r>
            <a:endParaRPr lang="en-US" sz="2222">
              <a:effectLst/>
              <a:latin typeface="Arial" panose="020B0604020202020204" pitchFamily="34" charset="0"/>
            </a:endParaRPr>
          </a:p>
          <a:p>
            <a:pPr eaLnBrk="1" hangingPunct="1"/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Савремена систематизација и номенклатура ензима извршена је према препоруци Комисије за ензимологију Интернационалне уније за биохемију и </a:t>
            </a: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укључује име супстрата и тип хемијске реакције коју ензим катализује</a:t>
            </a:r>
            <a:r>
              <a:rPr lang="en-US" sz="3111">
                <a:effectLst/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974"/>
    </mc:Choice>
    <mc:Fallback xmlns="">
      <p:transition spd="slow" advTm="61974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172862"/>
            <a:ext cx="9144000" cy="1266472"/>
          </a:xfrm>
        </p:spPr>
        <p:txBody>
          <a:bodyPr/>
          <a:lstStyle/>
          <a:p>
            <a:pPr eaLnBrk="1" hangingPunct="1"/>
            <a:r>
              <a:rPr lang="sr-Cyrl-C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Шест основних класа ензима</a:t>
            </a:r>
            <a:endParaRPr lang="en-US" sz="4444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1987" name="Picture 6" descr="KLASE ENZIMA"/>
          <p:cNvPicPr>
            <a:picLocks noChangeAspect="1" noChangeArrowheads="1"/>
          </p:cNvPicPr>
          <p:nvPr/>
        </p:nvPicPr>
        <p:blipFill>
          <a:blip r:embed="rId3"/>
          <a:srcRect r="3159"/>
          <a:stretch>
            <a:fillRect/>
          </a:stretch>
        </p:blipFill>
        <p:spPr bwMode="auto">
          <a:xfrm>
            <a:off x="1100667" y="1407584"/>
            <a:ext cx="7704667" cy="6212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660"/>
    </mc:Choice>
    <mc:Fallback xmlns="">
      <p:transition spd="slow" advTm="5866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50800"/>
            <a:ext cx="10160000" cy="45354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b="1" dirty="0" err="1">
                <a:solidFill>
                  <a:srgbClr val="FFFFFF"/>
                </a:solidFill>
                <a:latin typeface="Arial" panose="020B0604020202020204" pitchFamily="34" charset="0"/>
              </a:rPr>
              <a:t>Подела</a:t>
            </a:r>
            <a:r>
              <a:rPr lang="en-US" sz="26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ензима</a:t>
            </a:r>
            <a:r>
              <a:rPr lang="sr-Cyrl-CS" sz="2600" b="1" dirty="0">
                <a:solidFill>
                  <a:srgbClr val="FFFFFF"/>
                </a:solidFill>
                <a:latin typeface="Arial" panose="020B0604020202020204" pitchFamily="34" charset="0"/>
              </a:rPr>
              <a:t> по сложености</a:t>
            </a:r>
            <a:r>
              <a:rPr lang="en-US" sz="2600" b="1" dirty="0">
                <a:solidFill>
                  <a:srgbClr val="FFFFFF"/>
                </a:solidFill>
                <a:latin typeface="Arial" panose="020B0604020202020204" pitchFamily="34" charset="0"/>
              </a:rPr>
              <a:t>: 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600" b="1" u="sng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1. </a:t>
            </a:r>
            <a:r>
              <a:rPr lang="en-US" sz="2600" b="1" dirty="0" err="1">
                <a:solidFill>
                  <a:srgbClr val="FFFFFF"/>
                </a:solidFill>
                <a:latin typeface="Arial" panose="020B0604020202020204" pitchFamily="34" charset="0"/>
              </a:rPr>
              <a:t>Протеин-ензими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sr-Cyrl-CS" sz="2600" dirty="0">
                <a:solidFill>
                  <a:srgbClr val="FFFFFF"/>
                </a:solidFill>
                <a:latin typeface="Arial" panose="020B0604020202020204" pitchFamily="34" charset="0"/>
              </a:rPr>
              <a:t>(садрже само протеинску компоненту)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2. </a:t>
            </a:r>
            <a:r>
              <a:rPr lang="en-US" sz="2600" b="1" dirty="0" err="1">
                <a:solidFill>
                  <a:srgbClr val="FFFFFF"/>
                </a:solidFill>
                <a:latin typeface="Arial" panose="020B0604020202020204" pitchFamily="34" charset="0"/>
              </a:rPr>
              <a:t>Сложени</a:t>
            </a:r>
            <a:r>
              <a:rPr lang="en-US" sz="26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FFFF"/>
                </a:solidFill>
                <a:latin typeface="Arial" panose="020B0604020202020204" pitchFamily="34" charset="0"/>
              </a:rPr>
              <a:t>ензими</a:t>
            </a:r>
            <a:r>
              <a:rPr lang="en-US" sz="26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FFFF"/>
                </a:solidFill>
                <a:latin typeface="Arial" panose="020B0604020202020204" pitchFamily="34" charset="0"/>
              </a:rPr>
              <a:t>или</a:t>
            </a:r>
            <a:r>
              <a:rPr lang="en-US" sz="2600" b="1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" panose="020B0604020202020204" pitchFamily="34" charset="0"/>
              </a:rPr>
              <a:t>холоензими</a:t>
            </a:r>
            <a:r>
              <a:rPr lang="en-US" sz="2600" dirty="0">
                <a:solidFill>
                  <a:srgbClr val="FFFF00"/>
                </a:solidFill>
                <a:latin typeface="Arial" panose="020B0604020202020204" pitchFamily="34" charset="0"/>
              </a:rPr>
              <a:t> (БИОЛОШКИ АКТИВАН)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10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Char char="•"/>
              <a:defRPr/>
            </a:pP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ХОЛОЕНЗИМ=АПОЕНЗИМ</a:t>
            </a:r>
            <a:r>
              <a:rPr lang="sr-Cyrl-C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(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протеински</a:t>
            </a:r>
            <a:r>
              <a:rPr lang="sr-Cyrl-C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део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)</a:t>
            </a:r>
            <a:r>
              <a:rPr lang="sr-Cyrl-C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+</a:t>
            </a:r>
            <a:r>
              <a:rPr lang="sr-Cyrl-C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КОФАКТОР (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непротеински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део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- 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јон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метала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или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u="sng" dirty="0" err="1">
                <a:solidFill>
                  <a:srgbClr val="FFFF00"/>
                </a:solidFill>
                <a:latin typeface="Arial" panose="020B0604020202020204" pitchFamily="34" charset="0"/>
              </a:rPr>
              <a:t>коензим</a:t>
            </a:r>
            <a:r>
              <a:rPr lang="en-US" sz="2400" u="sng" dirty="0">
                <a:solidFill>
                  <a:srgbClr val="FFFF00"/>
                </a:solidFill>
                <a:latin typeface="Arial" panose="020B0604020202020204" pitchFamily="34" charset="0"/>
              </a:rPr>
              <a:t>)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1000" u="sng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marL="508000" lvl="1" indent="-393700" eaLnBrk="1" hangingPunct="1">
              <a:lnSpc>
                <a:spcPct val="95000"/>
              </a:lnSpc>
              <a:spcBef>
                <a:spcPct val="0"/>
              </a:spcBef>
              <a:buClr>
                <a:srgbClr val="FFFF00"/>
              </a:buClr>
              <a:buFontTx/>
              <a:buChar char="•"/>
              <a:defRPr/>
            </a:pPr>
            <a:r>
              <a:rPr lang="en-US" sz="2400" dirty="0">
                <a:solidFill>
                  <a:srgbClr val="FFFF00"/>
                </a:solidFill>
                <a:latin typeface="Arial" panose="020B0604020202020204" pitchFamily="34" charset="0"/>
              </a:rPr>
              <a:t>КОЕНЗИМИ</a:t>
            </a:r>
            <a:r>
              <a:rPr lang="sr-Cyrl-CS" sz="24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-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најче</a:t>
            </a:r>
            <a:r>
              <a:rPr lang="sr-Cyrl-RS" sz="2400" dirty="0">
                <a:solidFill>
                  <a:srgbClr val="FFFFFF"/>
                </a:solidFill>
                <a:latin typeface="Arial" panose="020B0604020202020204" pitchFamily="34" charset="0"/>
              </a:rPr>
              <a:t>ш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ће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деривати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хидросолубилних</a:t>
            </a:r>
            <a:r>
              <a:rPr lang="en-US" sz="24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Arial" panose="020B0604020202020204" pitchFamily="34" charset="0"/>
              </a:rPr>
              <a:t>витамина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- </a:t>
            </a:r>
            <a:r>
              <a:rPr lang="en-US" sz="2600" b="1" dirty="0" err="1">
                <a:solidFill>
                  <a:srgbClr val="FFFF00"/>
                </a:solidFill>
                <a:latin typeface="Arial" panose="020B0604020202020204" pitchFamily="34" charset="0"/>
              </a:rPr>
              <a:t>простетична</a:t>
            </a:r>
            <a:r>
              <a:rPr lang="en-US" sz="26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en-US" sz="2600" b="1" dirty="0" err="1">
                <a:solidFill>
                  <a:srgbClr val="FFFF00"/>
                </a:solidFill>
                <a:latin typeface="Arial" panose="020B0604020202020204" pitchFamily="34" charset="0"/>
              </a:rPr>
              <a:t>група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(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чврсто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и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стално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u="sng" dirty="0">
                <a:solidFill>
                  <a:srgbClr val="FFFF00"/>
                </a:solidFill>
                <a:latin typeface="Arial" panose="020B0604020202020204" pitchFamily="34" charset="0"/>
              </a:rPr>
              <a:t>КОВАЛЕНТНО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везан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за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апоензим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- </a:t>
            </a:r>
            <a:r>
              <a:rPr lang="en-US" sz="2600" b="1" dirty="0" err="1">
                <a:solidFill>
                  <a:srgbClr val="FFFF00"/>
                </a:solidFill>
                <a:latin typeface="Arial" panose="020B0604020202020204" pitchFamily="34" charset="0"/>
              </a:rPr>
              <a:t>косупстрат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(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лабилно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и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реверзибилно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u="sng" dirty="0">
                <a:solidFill>
                  <a:srgbClr val="FFFF00"/>
                </a:solidFill>
                <a:latin typeface="Arial" panose="020B0604020202020204" pitchFamily="34" charset="0"/>
              </a:rPr>
              <a:t>НЕКОВАЛЕНТНО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везан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за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FFFFFF"/>
                </a:solidFill>
                <a:latin typeface="Arial" panose="020B0604020202020204" pitchFamily="34" charset="0"/>
              </a:rPr>
              <a:t>апоензим</a:t>
            </a:r>
            <a:r>
              <a:rPr lang="en-US" sz="2600" dirty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  <a:endParaRPr lang="en-US" dirty="0"/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600" u="sng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algn="l" eaLnBrk="1" hangingPunct="1">
              <a:lnSpc>
                <a:spcPct val="95000"/>
              </a:lnSpc>
              <a:spcBef>
                <a:spcPct val="0"/>
              </a:spcBef>
              <a:defRPr/>
            </a:pPr>
            <a:endParaRPr lang="en-US" sz="2600" b="1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4608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2888" y="4760913"/>
            <a:ext cx="297497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7250" y="4751388"/>
            <a:ext cx="4265613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219"/>
    </mc:Choice>
    <mc:Fallback xmlns="">
      <p:transition spd="slow" advTm="123219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151820"/>
            <a:ext cx="9144000" cy="6468180"/>
          </a:xfrm>
        </p:spPr>
        <p:txBody>
          <a:bodyPr/>
          <a:lstStyle/>
          <a:p>
            <a:pPr eaLnBrk="1" hangingPunct="1"/>
            <a:r>
              <a:rPr lang="sr-Cyrl-CS" dirty="0">
                <a:effectLst/>
                <a:latin typeface="Arial" panose="020B0604020202020204" pitchFamily="34" charset="0"/>
              </a:rPr>
              <a:t>Свака </a:t>
            </a:r>
            <a:r>
              <a:rPr lang="sr-Cyrl-CS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класа</a:t>
            </a:r>
            <a:r>
              <a:rPr lang="sr-Cyrl-CS" dirty="0">
                <a:effectLst/>
                <a:latin typeface="Arial" panose="020B0604020202020204" pitchFamily="34" charset="0"/>
              </a:rPr>
              <a:t> је подељена на одређени број </a:t>
            </a:r>
            <a:r>
              <a:rPr lang="sr-Cyrl-CS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подкласа</a:t>
            </a:r>
            <a:r>
              <a:rPr lang="sr-Cyrl-CS" dirty="0">
                <a:effectLst/>
                <a:latin typeface="Arial" panose="020B0604020202020204" pitchFamily="34" charset="0"/>
              </a:rPr>
              <a:t> </a:t>
            </a:r>
            <a:r>
              <a:rPr lang="sr-Cyrl-CS" b="1" dirty="0">
                <a:effectLst/>
                <a:latin typeface="Arial" panose="020B0604020202020204" pitchFamily="34" charset="0"/>
              </a:rPr>
              <a:t>према врсти хемијске везе која се трансформише</a:t>
            </a:r>
            <a:r>
              <a:rPr lang="en-US" dirty="0">
                <a:effectLst/>
                <a:latin typeface="Arial" panose="020B0604020202020204" pitchFamily="34" charset="0"/>
              </a:rPr>
              <a:t> </a:t>
            </a:r>
            <a:endParaRPr lang="sr-Cyrl-CS" dirty="0">
              <a:effectLst/>
              <a:latin typeface="Arial" panose="020B0604020202020204" pitchFamily="34" charset="0"/>
            </a:endParaRPr>
          </a:p>
          <a:p>
            <a:pPr eaLnBrk="1" hangingPunct="1"/>
            <a:endParaRPr lang="sr-Cyrl-CS" dirty="0">
              <a:effectLst/>
              <a:latin typeface="Arial" panose="020B0604020202020204" pitchFamily="34" charset="0"/>
            </a:endParaRPr>
          </a:p>
          <a:p>
            <a:pPr eaLnBrk="1" hangingPunct="1"/>
            <a:r>
              <a:rPr lang="sr-Cyrl-CS" dirty="0">
                <a:effectLst/>
                <a:latin typeface="Arial" panose="020B0604020202020204" pitchFamily="34" charset="0"/>
              </a:rPr>
              <a:t>Свака </a:t>
            </a:r>
            <a:r>
              <a:rPr lang="sr-Cyrl-CS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подкласа</a:t>
            </a:r>
            <a:r>
              <a:rPr lang="sr-Cyrl-CS" dirty="0">
                <a:effectLst/>
                <a:latin typeface="Arial" panose="020B0604020202020204" pitchFamily="34" charset="0"/>
              </a:rPr>
              <a:t> је подељена на известан број</a:t>
            </a:r>
            <a:r>
              <a:rPr lang="sr-Cyrl-CS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sr-Cyrl-CS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подгрупа</a:t>
            </a:r>
            <a:r>
              <a:rPr lang="sr-Cyrl-CS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sr-Cyrl-CS" b="1" dirty="0">
                <a:effectLst/>
                <a:latin typeface="Arial" panose="020B0604020202020204" pitchFamily="34" charset="0"/>
              </a:rPr>
              <a:t>према природи акцептора</a:t>
            </a:r>
            <a:r>
              <a:rPr lang="sr-Cyrl-CS" dirty="0">
                <a:effectLst/>
                <a:latin typeface="Arial" panose="020B0604020202020204" pitchFamily="34" charset="0"/>
              </a:rPr>
              <a:t> или прецизније, на бази остатка који учествује у хемијској реакцији</a:t>
            </a:r>
            <a:r>
              <a:rPr lang="en-US" dirty="0">
                <a:effectLst/>
                <a:latin typeface="Arial" panose="020B0604020202020204" pitchFamily="34" charset="0"/>
              </a:rPr>
              <a:t> </a:t>
            </a:r>
            <a:endParaRPr lang="sr-Cyrl-CS" dirty="0">
              <a:effectLst/>
              <a:latin typeface="Arial" panose="020B0604020202020204" pitchFamily="34" charset="0"/>
            </a:endParaRPr>
          </a:p>
          <a:p>
            <a:pPr eaLnBrk="1" hangingPunct="1"/>
            <a:endParaRPr lang="en-US" dirty="0"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38"/>
    </mc:Choice>
    <mc:Fallback xmlns="">
      <p:transition spd="slow" advTm="31038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-338666"/>
            <a:ext cx="9144000" cy="1266472"/>
          </a:xfrm>
        </p:spPr>
        <p:txBody>
          <a:bodyPr/>
          <a:lstStyle/>
          <a:p>
            <a:pPr marL="931324" indent="-931324" eaLnBrk="1" hangingPunct="1"/>
            <a:r>
              <a:rPr lang="sr-Cyrl-CS" sz="400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1. ОКСИДОРЕДУКТАЗЕ</a:t>
            </a:r>
            <a:endParaRPr lang="en-US" sz="400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4000" y="677333"/>
            <a:ext cx="9652000" cy="6180667"/>
          </a:xfrm>
        </p:spPr>
        <p:txBody>
          <a:bodyPr/>
          <a:lstStyle/>
          <a:p>
            <a:pPr marL="507995" indent="-507995" eaLnBrk="1" hangingPunct="1"/>
            <a:r>
              <a:rPr lang="sr-Cyrl-CS" sz="2667">
                <a:effectLst/>
                <a:latin typeface="Arial" panose="020B0604020202020204" pitchFamily="34" charset="0"/>
              </a:rPr>
              <a:t>Ензими који катализију реакције оксидо-редукције у ћелијама</a:t>
            </a:r>
          </a:p>
          <a:p>
            <a:pPr marL="507995" indent="-507995" eaLnBrk="1" hangingPunct="1"/>
            <a:r>
              <a:rPr lang="sr-Cyrl-CS" sz="2667">
                <a:effectLst/>
                <a:latin typeface="Arial" panose="020B0604020202020204" pitchFamily="34" charset="0"/>
              </a:rPr>
              <a:t>У живим организмима се процес оксидације органских материја оставарује </a:t>
            </a:r>
            <a:r>
              <a:rPr lang="sr-Cyrl-CS" sz="2667" u="sng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отцепљивањем водоника или електрона од супстрата (донора или даваоца) и њиховим преносом на акцепторе</a:t>
            </a:r>
            <a:r>
              <a:rPr lang="en-US" sz="2667">
                <a:effectLst/>
                <a:latin typeface="Arial" panose="020B0604020202020204" pitchFamily="34" charset="0"/>
              </a:rPr>
              <a:t> </a:t>
            </a:r>
            <a:endParaRPr lang="sr-Cyrl-CS" sz="2667">
              <a:effectLst/>
              <a:latin typeface="Arial" panose="020B0604020202020204" pitchFamily="34" charset="0"/>
            </a:endParaRPr>
          </a:p>
        </p:txBody>
      </p:sp>
      <p:pic>
        <p:nvPicPr>
          <p:cNvPr id="45060" name="Picture 7" descr="350px-Complex_I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1333" y="3640667"/>
            <a:ext cx="3704167" cy="315383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386667" y="6858001"/>
            <a:ext cx="50800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NADH-</a:t>
            </a:r>
            <a:r>
              <a:rPr lang="sr-Cyrl-CS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Со </a:t>
            </a:r>
            <a:r>
              <a:rPr lang="en-US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Q</a:t>
            </a:r>
            <a:r>
              <a:rPr lang="sr-Cyrl-CS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-оксидоредуктаза</a:t>
            </a:r>
            <a:endParaRPr lang="en-US" b="1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530"/>
    </mc:Choice>
    <mc:Fallback xmlns="">
      <p:transition spd="slow" advTm="7553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/>
          <p:cNvSpPr>
            <a:spLocks noChangeArrowheads="1"/>
          </p:cNvSpPr>
          <p:nvPr/>
        </p:nvSpPr>
        <p:spPr bwMode="auto">
          <a:xfrm>
            <a:off x="254000" y="762000"/>
            <a:ext cx="10075333" cy="2144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sr-Cyrl-CS" sz="2667">
                <a:latin typeface="Arial" panose="020B0604020202020204" pitchFamily="34" charset="0"/>
                <a:cs typeface="Arial" panose="020B0604020202020204" pitchFamily="34" charset="0"/>
              </a:rPr>
              <a:t>Према новој номенклатури у назив оксидоредуктазе се ставља </a:t>
            </a:r>
            <a:r>
              <a:rPr lang="sr-Cyrl-CS" sz="2667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име супстрата (донора) и име косупстрата или коензима (акцептора</a:t>
            </a:r>
            <a:r>
              <a:rPr lang="sr-Cyrl-CS" sz="2667">
                <a:latin typeface="Arial" panose="020B0604020202020204" pitchFamily="34" charset="0"/>
                <a:cs typeface="Arial" panose="020B0604020202020204" pitchFamily="34" charset="0"/>
              </a:rPr>
              <a:t>), па се дода назив оксидоредуктаза и системски број.</a:t>
            </a:r>
            <a:r>
              <a:rPr lang="en-US" sz="2667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Cyrl-CS" sz="2667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CS" sz="2667">
                <a:latin typeface="Arial" panose="020B0604020202020204" pitchFamily="34" charset="0"/>
                <a:cs typeface="Arial" panose="020B0604020202020204" pitchFamily="34" charset="0"/>
              </a:rPr>
              <a:t>	Пример: </a:t>
            </a:r>
            <a:r>
              <a:rPr lang="sr-Latn-CS" sz="2667">
                <a:latin typeface="Arial" panose="020B0604020202020204" pitchFamily="34" charset="0"/>
                <a:cs typeface="Arial" panose="020B0604020202020204" pitchFamily="34" charset="0"/>
              </a:rPr>
              <a:t>L – laktat: NAD</a:t>
            </a:r>
            <a:r>
              <a:rPr lang="sr-Latn-CS" sz="2667" baseline="3000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sr-Latn-CS" sz="2667">
                <a:latin typeface="Arial" panose="020B0604020202020204" pitchFamily="34" charset="0"/>
                <a:cs typeface="Arial" panose="020B0604020202020204" pitchFamily="34" charset="0"/>
              </a:rPr>
              <a:t> oksidoreduktaza,</a:t>
            </a:r>
            <a:r>
              <a:rPr lang="sr-Cyrl-CS" sz="2667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CS" sz="2667">
                <a:latin typeface="Arial" panose="020B0604020202020204" pitchFamily="34" charset="0"/>
                <a:cs typeface="Arial" panose="020B0604020202020204" pitchFamily="34" charset="0"/>
              </a:rPr>
              <a:t>EC 1.1.1.27</a:t>
            </a:r>
            <a:r>
              <a:rPr lang="en-US" sz="266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Cyrl-CS" sz="2667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3" name="Rectangle 5"/>
          <p:cNvSpPr>
            <a:spLocks noGrp="1" noChangeArrowheads="1"/>
          </p:cNvSpPr>
          <p:nvPr>
            <p:ph type="title"/>
          </p:nvPr>
        </p:nvSpPr>
        <p:spPr>
          <a:xfrm>
            <a:off x="508000" y="-338666"/>
            <a:ext cx="9144000" cy="1266472"/>
          </a:xfrm>
          <a:noFill/>
        </p:spPr>
        <p:txBody>
          <a:bodyPr anchorCtr="1"/>
          <a:lstStyle/>
          <a:p>
            <a:pPr marL="931324" indent="-931324" eaLnBrk="1" hangingPunct="1"/>
            <a:r>
              <a:rPr lang="sr-Cyrl-CS" sz="400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1. ОКСИДОРЕДУКТАЗЕ</a:t>
            </a:r>
            <a:endParaRPr lang="en-US" sz="4000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6084" name="Picture 7" descr="File:Lactate dehydrogenase M4 (muscle) 1I10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667" y="3471333"/>
            <a:ext cx="3048000" cy="30480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pic>
        <p:nvPicPr>
          <p:cNvPr id="46085" name="Picture 9" descr="File:LDH reaction.pn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33333" y="3302000"/>
            <a:ext cx="4826000" cy="156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11" descr="coupl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80000" y="4995334"/>
            <a:ext cx="3556000" cy="229658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46087" name="Line 12"/>
          <p:cNvSpPr>
            <a:spLocks noChangeShapeType="1"/>
          </p:cNvSpPr>
          <p:nvPr/>
        </p:nvSpPr>
        <p:spPr bwMode="auto">
          <a:xfrm>
            <a:off x="5842000" y="5588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028"/>
    </mc:Choice>
    <mc:Fallback xmlns="">
      <p:transition spd="slow" advTm="84028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-169333"/>
            <a:ext cx="9144000" cy="1266472"/>
          </a:xfrm>
        </p:spPr>
        <p:txBody>
          <a:bodyPr/>
          <a:lstStyle/>
          <a:p>
            <a:pPr eaLnBrk="1" hangingPunct="1"/>
            <a:r>
              <a:rPr lang="sr-Cyrl-C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1. ОКСИДОРЕДУКТАЗЕ</a:t>
            </a:r>
            <a:endParaRPr lang="en-US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6000"/>
            <a:ext cx="10160000" cy="5028848"/>
          </a:xfrm>
        </p:spPr>
        <p:txBody>
          <a:bodyPr/>
          <a:lstStyle/>
          <a:p>
            <a:pPr marL="677327" indent="-677327" eaLnBrk="1" hangingPunct="1">
              <a:lnSpc>
                <a:spcPct val="90000"/>
              </a:lnSpc>
            </a:pPr>
            <a:r>
              <a:rPr lang="sr-Cyrl-CS" sz="3111">
                <a:effectLst/>
                <a:latin typeface="Arial" panose="020B0604020202020204" pitchFamily="34" charset="0"/>
              </a:rPr>
              <a:t>Према тривијалној номенклатури</a:t>
            </a:r>
            <a:r>
              <a:rPr lang="en-US" sz="3111">
                <a:effectLst/>
                <a:latin typeface="Arial" panose="020B0604020202020204" pitchFamily="34" charset="0"/>
              </a:rPr>
              <a:t>:</a:t>
            </a:r>
            <a:endParaRPr lang="sr-Cyrl-CS" sz="3111"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sr-Cyrl-CS" sz="2667" b="1" i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Дехидрогеназе</a:t>
            </a:r>
            <a:r>
              <a:rPr lang="en-US" sz="2667" b="1" i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667" b="1" i="1">
                <a:effectLst/>
                <a:latin typeface="Arial" panose="020B0604020202020204" pitchFamily="34" charset="0"/>
              </a:rPr>
              <a:t>– </a:t>
            </a:r>
            <a:r>
              <a:rPr lang="sr-Cyrl-CS" sz="2667">
                <a:effectLst/>
                <a:latin typeface="Arial" panose="020B0604020202020204" pitchFamily="34" charset="0"/>
              </a:rPr>
              <a:t>катализују трансфер </a:t>
            </a:r>
            <a:r>
              <a:rPr lang="en-US" sz="2667">
                <a:effectLst/>
                <a:latin typeface="Arial" panose="020B0604020202020204" pitchFamily="34" charset="0"/>
              </a:rPr>
              <a:t>H</a:t>
            </a:r>
            <a:r>
              <a:rPr lang="sr-Cyrl-CS" sz="2667" baseline="30000">
                <a:effectLst/>
                <a:latin typeface="Arial" panose="020B0604020202020204" pitchFamily="34" charset="0"/>
              </a:rPr>
              <a:t>+</a:t>
            </a:r>
            <a:r>
              <a:rPr lang="sr-Cyrl-CS" sz="2667">
                <a:effectLst/>
                <a:latin typeface="Arial" panose="020B0604020202020204" pitchFamily="34" charset="0"/>
              </a:rPr>
              <a:t> са донора на акцептор</a:t>
            </a: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sr-Cyrl-CS" sz="2667" b="1" i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Оксидазе</a:t>
            </a:r>
            <a:r>
              <a:rPr lang="en-US" sz="2667" b="1" i="1">
                <a:effectLst/>
                <a:latin typeface="Arial" panose="020B0604020202020204" pitchFamily="34" charset="0"/>
              </a:rPr>
              <a:t> – </a:t>
            </a:r>
            <a:r>
              <a:rPr lang="sr-Cyrl-CS" sz="2667">
                <a:effectLst/>
                <a:latin typeface="Arial" panose="020B0604020202020204" pitchFamily="34" charset="0"/>
              </a:rPr>
              <a:t>користе кисеоник као акцептор</a:t>
            </a: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sr-Cyrl-CS" sz="2667" b="1" i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Пероксидазе </a:t>
            </a:r>
            <a:r>
              <a:rPr lang="sr-Cyrl-CS" sz="2667" b="1" i="1">
                <a:effectLst/>
                <a:latin typeface="Arial" panose="020B0604020202020204" pitchFamily="34" charset="0"/>
              </a:rPr>
              <a:t>– </a:t>
            </a:r>
            <a:r>
              <a:rPr lang="sr-Cyrl-CS" sz="2667">
                <a:effectLst/>
                <a:latin typeface="Arial" panose="020B0604020202020204" pitchFamily="34" charset="0"/>
              </a:rPr>
              <a:t>користе </a:t>
            </a:r>
          </a:p>
          <a:p>
            <a:pPr marL="1100656" lvl="1" indent="-592661" eaLnBrk="1" hangingPunct="1">
              <a:lnSpc>
                <a:spcPct val="90000"/>
              </a:lnSpc>
              <a:buNone/>
            </a:pPr>
            <a:r>
              <a:rPr lang="sr-Cyrl-CS" sz="2667">
                <a:effectLst/>
                <a:latin typeface="Arial" panose="020B0604020202020204" pitchFamily="34" charset="0"/>
              </a:rPr>
              <a:t>пероксиде као оксидационо </a:t>
            </a:r>
          </a:p>
          <a:p>
            <a:pPr marL="1100656" lvl="1" indent="-592661" eaLnBrk="1" hangingPunct="1">
              <a:lnSpc>
                <a:spcPct val="90000"/>
              </a:lnSpc>
              <a:buNone/>
            </a:pPr>
            <a:r>
              <a:rPr lang="sr-Cyrl-CS" sz="2667">
                <a:effectLst/>
                <a:latin typeface="Arial" panose="020B0604020202020204" pitchFamily="34" charset="0"/>
              </a:rPr>
              <a:t>средство</a:t>
            </a: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4"/>
            </a:pPr>
            <a:r>
              <a:rPr lang="sr-Cyrl-CS" sz="2667" b="1" i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Редуктазе</a:t>
            </a:r>
            <a:r>
              <a:rPr lang="sr-Cyrl-CS" sz="2667" b="1" i="1">
                <a:effectLst/>
                <a:latin typeface="Arial" panose="020B0604020202020204" pitchFamily="34" charset="0"/>
              </a:rPr>
              <a:t> – </a:t>
            </a:r>
            <a:r>
              <a:rPr lang="sr-Cyrl-CS" sz="2667">
                <a:effectLst/>
                <a:latin typeface="Arial" panose="020B0604020202020204" pitchFamily="34" charset="0"/>
              </a:rPr>
              <a:t>имају изражену </a:t>
            </a:r>
          </a:p>
          <a:p>
            <a:pPr marL="1100656" lvl="1" indent="-592661" eaLnBrk="1" hangingPunct="1">
              <a:lnSpc>
                <a:spcPct val="90000"/>
              </a:lnSpc>
              <a:buNone/>
            </a:pPr>
            <a:r>
              <a:rPr lang="sr-Cyrl-CS" sz="2667">
                <a:effectLst/>
                <a:latin typeface="Arial" panose="020B0604020202020204" pitchFamily="34" charset="0"/>
              </a:rPr>
              <a:t>редукујућу функцију </a:t>
            </a:r>
            <a:endParaRPr lang="sr-Cyrl-CS" sz="2667" i="1"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endParaRPr lang="sr-Cyrl-CS" sz="2667"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None/>
            </a:pPr>
            <a:endParaRPr lang="sr-Cyrl-CS" sz="2667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sr-Cyrl-CS" sz="2667" b="1" i="1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sr-Cyrl-CS" sz="2667" b="1" i="1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sr-Cyrl-CS" sz="2667" b="1" i="1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677327" indent="-677327" eaLnBrk="1" hangingPunct="1">
              <a:lnSpc>
                <a:spcPct val="90000"/>
              </a:lnSpc>
            </a:pPr>
            <a:endParaRPr lang="sr-Cyrl-CS" sz="3111" b="1" i="1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677327" indent="-677327" eaLnBrk="1" hangingPunct="1">
              <a:lnSpc>
                <a:spcPct val="90000"/>
              </a:lnSpc>
            </a:pPr>
            <a:endParaRPr lang="en-US" sz="3111" b="1" i="1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677327" indent="-677327" eaLnBrk="1" hangingPunct="1">
              <a:lnSpc>
                <a:spcPct val="90000"/>
              </a:lnSpc>
            </a:pPr>
            <a:endParaRPr lang="en-US" sz="3111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7108" name="Picture 5" descr="250px-Complex_IV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2487" y="2963333"/>
            <a:ext cx="4097513" cy="465666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sp>
        <p:nvSpPr>
          <p:cNvPr id="47109" name="Text Box 7"/>
          <p:cNvSpPr txBox="1">
            <a:spLocks noChangeArrowheads="1"/>
          </p:cNvSpPr>
          <p:nvPr/>
        </p:nvSpPr>
        <p:spPr bwMode="auto">
          <a:xfrm>
            <a:off x="2709334" y="6858000"/>
            <a:ext cx="3219599" cy="4342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sr-Cyrl-CS" sz="2222" b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Цитохром ц-оксидаза</a:t>
            </a:r>
            <a:endParaRPr lang="en-US" sz="2222" b="1" dirty="0">
              <a:solidFill>
                <a:srgbClr val="FF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448"/>
    </mc:Choice>
    <mc:Fallback xmlns="">
      <p:transition spd="slow" advTm="121448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ChangeArrowheads="1"/>
          </p:cNvSpPr>
          <p:nvPr/>
        </p:nvSpPr>
        <p:spPr bwMode="auto">
          <a:xfrm>
            <a:off x="423333" y="1016000"/>
            <a:ext cx="9736667" cy="63923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80996" indent="-380996"/>
            <a:r>
              <a:rPr lang="sr-Cyrl-CS" sz="2667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Редуктазе – </a:t>
            </a:r>
            <a:r>
              <a:rPr lang="sr-Cyrl-CS" sz="2667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редукујуће</a:t>
            </a:r>
            <a:r>
              <a:rPr lang="sr-Cyrl-CS" sz="2667" dirty="0">
                <a:latin typeface="Arial" panose="020B0604020202020204" pitchFamily="34" charset="0"/>
                <a:cs typeface="Arial" panose="020B0604020202020204" pitchFamily="34" charset="0"/>
              </a:rPr>
              <a:t> деловање на акцептора</a:t>
            </a:r>
          </a:p>
          <a:p>
            <a:pPr marL="888991" lvl="1" indent="-380996"/>
            <a:endParaRPr lang="sr-Cyrl-CS" sz="2667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sr-Cyrl-C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sr-Cyrl-C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sr-Cyrl-C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sr-Cyrl-C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sr-Cyrl-C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sr-Cyrl-C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endParaRPr lang="en-US" sz="2667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8991" lvl="1" indent="-380996"/>
            <a:r>
              <a:rPr lang="sr-Cyrl-CS" sz="2667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Пероксидазе</a:t>
            </a:r>
            <a:r>
              <a:rPr lang="sr-Cyrl-CS" sz="2667" b="1" i="1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Cyrl-CS" sz="2667" dirty="0">
                <a:latin typeface="Arial" panose="020B0604020202020204" pitchFamily="34" charset="0"/>
                <a:cs typeface="Arial" panose="020B0604020202020204" pitchFamily="34" charset="0"/>
              </a:rPr>
              <a:t>користе водоник-пероксид као </a:t>
            </a:r>
          </a:p>
          <a:p>
            <a:pPr marL="888991" lvl="1" indent="-380996"/>
            <a:r>
              <a:rPr lang="sr-Cyrl-CS" sz="2667" dirty="0">
                <a:latin typeface="Arial" panose="020B0604020202020204" pitchFamily="34" charset="0"/>
                <a:cs typeface="Arial" panose="020B0604020202020204" pitchFamily="34" charset="0"/>
              </a:rPr>
              <a:t>оксидационо средство</a:t>
            </a:r>
            <a:r>
              <a:rPr lang="sr-Cyrl-CS" sz="2667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80996" indent="-380996"/>
            <a:endParaRPr lang="sr-Cyrl-C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0996" indent="-380996"/>
            <a:endParaRPr lang="sr-Cyrl-C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0996" indent="-380996"/>
            <a:r>
              <a:rPr lang="sr-Cyrl-CS" sz="2667" u="sng" dirty="0">
                <a:latin typeface="Arial" panose="020B0604020202020204" pitchFamily="34" charset="0"/>
                <a:cs typeface="Arial" panose="020B0604020202020204" pitchFamily="34" charset="0"/>
              </a:rPr>
              <a:t>Дијагностички значајни ензими из ове класе су:</a:t>
            </a:r>
            <a:r>
              <a:rPr lang="sr-Cyrl-CS" sz="2667" dirty="0">
                <a:latin typeface="Arial" panose="020B0604020202020204" pitchFamily="34" charset="0"/>
                <a:cs typeface="Arial" panose="020B0604020202020204" pitchFamily="34" charset="0"/>
              </a:rPr>
              <a:t> лактат- дехидрогеназа, каталаза, глукозо-6-фосфат дехидрогеназа</a:t>
            </a:r>
          </a:p>
        </p:txBody>
      </p:sp>
      <p:sp>
        <p:nvSpPr>
          <p:cNvPr id="48131" name="Rectangle 5"/>
          <p:cNvSpPr>
            <a:spLocks noGrp="1" noChangeArrowheads="1"/>
          </p:cNvSpPr>
          <p:nvPr>
            <p:ph type="title"/>
          </p:nvPr>
        </p:nvSpPr>
        <p:spPr>
          <a:xfrm>
            <a:off x="508000" y="-169333"/>
            <a:ext cx="9144000" cy="1266472"/>
          </a:xfrm>
          <a:noFill/>
        </p:spPr>
        <p:txBody>
          <a:bodyPr anchorCtr="1"/>
          <a:lstStyle/>
          <a:p>
            <a:pPr eaLnBrk="1" hangingPunct="1"/>
            <a:r>
              <a:rPr lang="sr-Cyrl-C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1. ОКСИДОРЕДУКТАЗЕ</a:t>
            </a:r>
            <a:endParaRPr lang="en-US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8132" name="Picture 7" descr="300px-Komplex_III">
            <a:hlinkClick r:id="rId3" tooltip="Schematische Darstellung der Cytochrom-c-Reduktase mit den Reaktionen.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78000" y="1439334"/>
            <a:ext cx="3302000" cy="32702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5249333" y="3556000"/>
            <a:ext cx="3413114" cy="4342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222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Цитохром ц-редуктаза</a:t>
            </a:r>
            <a:endParaRPr lang="en-US" sz="2222" b="1">
              <a:solidFill>
                <a:srgbClr val="FF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8134" name="Picture 10" descr="oks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1334" y="5249333"/>
            <a:ext cx="4963583" cy="59266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47"/>
    </mc:Choice>
    <mc:Fallback xmlns="">
      <p:transition spd="slow" advTm="92547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-169333"/>
            <a:ext cx="9144000" cy="1266472"/>
          </a:xfrm>
        </p:spPr>
        <p:txBody>
          <a:bodyPr/>
          <a:lstStyle/>
          <a:p>
            <a:pPr eaLnBrk="1" hangingPunct="1"/>
            <a:r>
              <a:rPr lang="sr-Cyrl-C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2. ТРАНСФЕРАЗЕ</a:t>
            </a:r>
            <a:r>
              <a:rPr lang="en-US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84667" y="1100667"/>
            <a:ext cx="10752667" cy="502884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222" dirty="0">
                <a:effectLst/>
                <a:latin typeface="Arial" panose="020B0604020202020204" pitchFamily="34" charset="0"/>
              </a:rPr>
              <a:t>Ензими који </a:t>
            </a:r>
            <a:r>
              <a:rPr lang="sr-Cyrl-CS" sz="2222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омогућавају пренос функционалних група</a:t>
            </a:r>
            <a:r>
              <a:rPr lang="sr-Cyrl-CS" sz="2222" dirty="0">
                <a:effectLst/>
                <a:latin typeface="Arial" panose="020B0604020202020204" pitchFamily="34" charset="0"/>
              </a:rPr>
              <a:t> са донора на акцептор</a:t>
            </a:r>
          </a:p>
          <a:p>
            <a:pPr eaLnBrk="1" hangingPunct="1">
              <a:lnSpc>
                <a:spcPct val="80000"/>
              </a:lnSpc>
            </a:pPr>
            <a:r>
              <a:rPr lang="sr-Cyrl-CS" sz="2222" dirty="0">
                <a:effectLst/>
                <a:latin typeface="Arial" panose="020B0604020202020204" pitchFamily="34" charset="0"/>
              </a:rPr>
              <a:t>Према групи чији транспорт омогућавају </a:t>
            </a:r>
            <a:r>
              <a:rPr lang="sr-Cyrl-CS" sz="2222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деле се на:</a:t>
            </a:r>
            <a:endParaRPr lang="en-US" sz="2222" dirty="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solidFill>
                  <a:schemeClr val="hlink"/>
                </a:solidFill>
                <a:effectLst/>
                <a:latin typeface="Arial" panose="020B0604020202020204" pitchFamily="34" charset="0"/>
              </a:rPr>
              <a:t>метил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трансферазе (</a:t>
            </a:r>
            <a:r>
              <a:rPr lang="en-US" sz="2000" dirty="0">
                <a:effectLst/>
                <a:latin typeface="Arial" panose="020B0604020202020204" pitchFamily="34" charset="0"/>
              </a:rPr>
              <a:t>CH</a:t>
            </a:r>
            <a:r>
              <a:rPr lang="en-US" sz="2000" baseline="-25000" dirty="0">
                <a:effectLst/>
                <a:latin typeface="Arial" panose="020B0604020202020204" pitchFamily="34" charset="0"/>
              </a:rPr>
              <a:t>3</a:t>
            </a:r>
            <a:r>
              <a:rPr lang="en-US" sz="2000" dirty="0">
                <a:effectLst/>
                <a:latin typeface="Arial" panose="020B0604020202020204" pitchFamily="34" charset="0"/>
              </a:rPr>
              <a:t>)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, </a:t>
            </a:r>
            <a:endParaRPr lang="en-US" sz="2000" dirty="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solidFill>
                  <a:schemeClr val="hlink"/>
                </a:solidFill>
                <a:effectLst/>
                <a:latin typeface="Arial" panose="020B0604020202020204" pitchFamily="34" charset="0"/>
              </a:rPr>
              <a:t>ацил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трансферазе</a:t>
            </a:r>
            <a:r>
              <a:rPr lang="en-US" sz="2000" dirty="0">
                <a:effectLst/>
                <a:latin typeface="Arial" panose="020B0604020202020204" pitchFamily="34" charset="0"/>
              </a:rPr>
              <a:t> (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остатке масних киселина), </a:t>
            </a:r>
            <a:endParaRPr lang="en-US" sz="2000" dirty="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solidFill>
                  <a:schemeClr val="hlink"/>
                </a:solidFill>
                <a:effectLst/>
                <a:latin typeface="Arial" panose="020B0604020202020204" pitchFamily="34" charset="0"/>
              </a:rPr>
              <a:t>амино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трансферазе (</a:t>
            </a:r>
            <a:r>
              <a:rPr lang="en-US" sz="2000" dirty="0">
                <a:effectLst/>
                <a:latin typeface="Arial" panose="020B0604020202020204" pitchFamily="34" charset="0"/>
              </a:rPr>
              <a:t>NH</a:t>
            </a:r>
            <a:r>
              <a:rPr lang="en-US" sz="2000" baseline="-25000" dirty="0">
                <a:effectLst/>
                <a:latin typeface="Arial" panose="020B0604020202020204" pitchFamily="34" charset="0"/>
              </a:rPr>
              <a:t>3</a:t>
            </a:r>
            <a:r>
              <a:rPr lang="en-US" sz="2000" dirty="0">
                <a:effectLst/>
                <a:latin typeface="Arial" panose="020B0604020202020204" pitchFamily="34" charset="0"/>
              </a:rPr>
              <a:t> -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трансаминазе), </a:t>
            </a:r>
            <a:endParaRPr lang="en-US" sz="2000" dirty="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solidFill>
                  <a:schemeClr val="hlink"/>
                </a:solidFill>
                <a:effectLst/>
                <a:latin typeface="Arial" panose="020B0604020202020204" pitchFamily="34" charset="0"/>
              </a:rPr>
              <a:t>фосфо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трансферазе (</a:t>
            </a:r>
            <a:r>
              <a:rPr lang="en-US" sz="2000" dirty="0">
                <a:effectLst/>
                <a:latin typeface="Arial" panose="020B0604020202020204" pitchFamily="34" charset="0"/>
              </a:rPr>
              <a:t>PO</a:t>
            </a:r>
            <a:r>
              <a:rPr lang="en-US" sz="2000" baseline="-25000" dirty="0">
                <a:effectLst/>
                <a:latin typeface="Arial" panose="020B0604020202020204" pitchFamily="34" charset="0"/>
              </a:rPr>
              <a:t>4</a:t>
            </a:r>
            <a:r>
              <a:rPr lang="en-US" sz="2000" baseline="30000" dirty="0">
                <a:effectLst/>
                <a:latin typeface="Arial" panose="020B0604020202020204" pitchFamily="34" charset="0"/>
              </a:rPr>
              <a:t>-</a:t>
            </a:r>
            <a:r>
              <a:rPr lang="en-US" sz="2000" dirty="0">
                <a:effectLst/>
                <a:latin typeface="Arial" panose="020B0604020202020204" pitchFamily="34" charset="0"/>
              </a:rPr>
              <a:t>) – 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фосфотрансферазе које преносе фосфатну</a:t>
            </a: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sz="2000" dirty="0">
                <a:effectLst/>
                <a:latin typeface="Arial" panose="020B0604020202020204" pitchFamily="34" charset="0"/>
              </a:rPr>
              <a:t>     групу са </a:t>
            </a:r>
            <a:r>
              <a:rPr lang="en-US" sz="2000" dirty="0">
                <a:effectLst/>
                <a:latin typeface="Arial" panose="020B0604020202020204" pitchFamily="34" charset="0"/>
              </a:rPr>
              <a:t>ATP 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на једињење се називају </a:t>
            </a:r>
            <a:r>
              <a:rPr lang="sr-Cyrl-CS" sz="2000" dirty="0">
                <a:solidFill>
                  <a:schemeClr val="hlink"/>
                </a:solidFill>
                <a:effectLst/>
                <a:latin typeface="Arial" panose="020B0604020202020204" pitchFamily="34" charset="0"/>
              </a:rPr>
              <a:t>КИНАЗЕ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effectLst/>
                <a:latin typeface="Arial" panose="020B0604020202020204" pitchFamily="34" charset="0"/>
              </a:rPr>
              <a:t>Трансалдолазе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effectLst/>
                <a:latin typeface="Arial" panose="020B0604020202020204" pitchFamily="34" charset="0"/>
              </a:rPr>
              <a:t>Транскетолазе 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 dirty="0">
                <a:solidFill>
                  <a:schemeClr val="hlink"/>
                </a:solidFill>
                <a:effectLst/>
                <a:latin typeface="Arial" panose="020B0604020202020204" pitchFamily="34" charset="0"/>
              </a:rPr>
              <a:t>Глукозил</a:t>
            </a:r>
            <a:r>
              <a:rPr lang="sr-Cyrl-CS" sz="2000" dirty="0">
                <a:effectLst/>
                <a:latin typeface="Arial" panose="020B0604020202020204" pitchFamily="34" charset="0"/>
              </a:rPr>
              <a:t>-трансферазе</a:t>
            </a:r>
            <a:r>
              <a:rPr lang="sr-Cyrl-CS" sz="1778" dirty="0">
                <a:effectLst/>
                <a:latin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endParaRPr lang="en-US" sz="2000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778" dirty="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sr-Cyrl-C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sr-Cyrl-C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sr-Cyrl-C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sr-Cyrl-CS" sz="1778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000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Дијагностички значајни ензими из ове класе су:</a:t>
            </a:r>
            <a:r>
              <a:rPr lang="sr-Latn-CS" sz="2000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AST, ALT, </a:t>
            </a:r>
            <a:r>
              <a:rPr lang="el-GR" sz="2000" u="sng" dirty="0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γ</a:t>
            </a:r>
            <a:r>
              <a:rPr lang="sr-Latn-CS" sz="2000" u="sng" dirty="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-GT</a:t>
            </a:r>
            <a:r>
              <a:rPr lang="en-US" sz="2000" dirty="0">
                <a:solidFill>
                  <a:schemeClr val="folHlink"/>
                </a:solidFill>
                <a:effectLst/>
                <a:latin typeface="Arial" panose="020B0604020202020204" pitchFamily="34" charset="0"/>
              </a:rPr>
              <a:t> </a:t>
            </a:r>
            <a:endParaRPr lang="sr-Cyrl-CS" sz="2000" dirty="0">
              <a:solidFill>
                <a:schemeClr val="folHlink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000" dirty="0">
              <a:solidFill>
                <a:schemeClr val="folHlink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9156" name="Picture 9" descr="l2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2000" y="4487333"/>
            <a:ext cx="7366000" cy="240770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909"/>
    </mc:Choice>
    <mc:Fallback xmlns="">
      <p:transition spd="slow" advTm="90909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-165805"/>
            <a:ext cx="9144000" cy="1266472"/>
          </a:xfrm>
        </p:spPr>
        <p:txBody>
          <a:bodyPr/>
          <a:lstStyle/>
          <a:p>
            <a:pPr marL="931324" indent="-931324" eaLnBrk="1" hangingPunct="1"/>
            <a:r>
              <a:rPr lang="sr-Cyrl-C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3. ХИДРОЛАЗЕ</a:t>
            </a:r>
            <a:endParaRPr lang="en-US" sz="4444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667" y="1067153"/>
            <a:ext cx="9906000" cy="621418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Катализују </a:t>
            </a:r>
            <a:r>
              <a:rPr lang="sr-Cyrl-CS" sz="200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разлагање органских материја</a:t>
            </a:r>
            <a:r>
              <a:rPr lang="sr-Cyrl-CS" sz="2000">
                <a:effectLst/>
                <a:latin typeface="Arial" panose="020B0604020202020204" pitchFamily="34" charset="0"/>
              </a:rPr>
              <a:t> </a:t>
            </a:r>
            <a:r>
              <a:rPr lang="sr-Cyrl-CS" sz="2000" u="sng">
                <a:effectLst/>
                <a:latin typeface="Arial" panose="020B0604020202020204" pitchFamily="34" charset="0"/>
              </a:rPr>
              <a:t>(РАСКИДАЊЕ ХЕМИЈСКЕ ВЕЗЕ)</a:t>
            </a:r>
            <a:r>
              <a:rPr lang="sr-Cyrl-CS" sz="2000">
                <a:effectLst/>
                <a:latin typeface="Arial" panose="020B0604020202020204" pitchFamily="34" charset="0"/>
              </a:rPr>
              <a:t> уз учешће молекула воде -  ХИДРОЛИЗА, хидролитичко разлагање</a:t>
            </a:r>
          </a:p>
          <a:p>
            <a:pPr eaLnBrk="1" hangingPunct="1">
              <a:lnSpc>
                <a:spcPct val="80000"/>
              </a:lnSpc>
            </a:pPr>
            <a:endParaRPr lang="sr-Cyrl-CS" sz="200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>
                <a:effectLst/>
                <a:latin typeface="Arial" panose="020B0604020202020204" pitchFamily="34" charset="0"/>
              </a:rPr>
              <a:t>A–B + H</a:t>
            </a:r>
            <a:r>
              <a:rPr lang="en-US" sz="2000" baseline="-25000">
                <a:effectLst/>
                <a:latin typeface="Arial" panose="020B0604020202020204" pitchFamily="34" charset="0"/>
              </a:rPr>
              <a:t>2</a:t>
            </a:r>
            <a:r>
              <a:rPr lang="en-US" sz="2000">
                <a:effectLst/>
                <a:latin typeface="Arial" panose="020B0604020202020204" pitchFamily="34" charset="0"/>
              </a:rPr>
              <a:t>O → A–OH + B–H </a:t>
            </a:r>
          </a:p>
          <a:p>
            <a:pPr eaLnBrk="1" hangingPunct="1">
              <a:lnSpc>
                <a:spcPct val="80000"/>
              </a:lnSpc>
            </a:pPr>
            <a:endParaRPr lang="sr-Cyrl-CS" sz="200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222">
                <a:effectLst/>
                <a:latin typeface="Arial" panose="020B0604020202020204" pitchFamily="34" charset="0"/>
              </a:rPr>
              <a:t>Према тривијалној класификацији могу бити: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>
                <a:effectLst/>
                <a:latin typeface="Arial" panose="020B0604020202020204" pitchFamily="34" charset="0"/>
              </a:rPr>
              <a:t>Карбохидр</a:t>
            </a:r>
            <a:r>
              <a:rPr lang="sr-Cyrl-CS" sz="2000">
                <a:effectLst/>
                <a:latin typeface="Arial" panose="020B0604020202020204" pitchFamily="34" charset="0"/>
              </a:rPr>
              <a:t>ол</a:t>
            </a:r>
            <a:r>
              <a:rPr lang="en-US" sz="2000">
                <a:effectLst/>
                <a:latin typeface="Arial" panose="020B0604020202020204" pitchFamily="34" charset="0"/>
              </a:rPr>
              <a:t>азе</a:t>
            </a:r>
            <a:r>
              <a:rPr lang="sr-Cyrl-CS" sz="2000">
                <a:effectLst/>
                <a:latin typeface="Arial" panose="020B0604020202020204" pitchFamily="34" charset="0"/>
              </a:rPr>
              <a:t> (раскидају гликозидне везе)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>
                <a:effectLst/>
                <a:latin typeface="Arial" panose="020B0604020202020204" pitchFamily="34" charset="0"/>
              </a:rPr>
              <a:t>Естеразе</a:t>
            </a:r>
            <a:r>
              <a:rPr lang="sr-Cyrl-CS" sz="2000">
                <a:effectLst/>
                <a:latin typeface="Arial" panose="020B0604020202020204" pitchFamily="34" charset="0"/>
              </a:rPr>
              <a:t> (естарска веза)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Рибонуклеазе (естарска веза)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Фосфатазе (естарска веза)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Липазе (естарска веза)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Фосфолипазе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Фосфодиестеразе</a:t>
            </a:r>
          </a:p>
          <a:p>
            <a:pPr lvl="1" eaLnBrk="1" hangingPunct="1">
              <a:lnSpc>
                <a:spcPct val="80000"/>
              </a:lnSpc>
            </a:pPr>
            <a:endParaRPr lang="sr-Cyrl-CS" sz="2000">
              <a:effectLst/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>
                <a:effectLst/>
                <a:latin typeface="Arial" panose="020B0604020202020204" pitchFamily="34" charset="0"/>
              </a:rPr>
              <a:t>Протеазе</a:t>
            </a:r>
            <a:r>
              <a:rPr lang="sr-Cyrl-CS" sz="2000">
                <a:effectLst/>
                <a:latin typeface="Arial" panose="020B0604020202020204" pitchFamily="34" charset="0"/>
              </a:rPr>
              <a:t>-пептидазе (пептидна веза)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Гликозидазе</a:t>
            </a:r>
          </a:p>
          <a:p>
            <a:pPr lvl="1" eaLnBrk="1" hangingPunct="1">
              <a:lnSpc>
                <a:spcPct val="80000"/>
              </a:lnSpc>
            </a:pPr>
            <a:r>
              <a:rPr lang="sr-Cyrl-CS" sz="2000">
                <a:effectLst/>
                <a:latin typeface="Arial" panose="020B0604020202020204" pitchFamily="34" charset="0"/>
              </a:rPr>
              <a:t>Амидазе</a:t>
            </a:r>
          </a:p>
          <a:p>
            <a:pPr eaLnBrk="1" hangingPunct="1">
              <a:lnSpc>
                <a:spcPct val="80000"/>
              </a:lnSpc>
            </a:pPr>
            <a:endParaRPr lang="sr-Cyrl-CS" sz="2000">
              <a:effectLst/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sz="2000" u="sng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Значајни ензими из ове класе су: пепсин, трипсин, химотропсин, амилаза, панкреасна липаза, алкална и кисела фосфатаза</a:t>
            </a:r>
            <a:endParaRPr lang="en-US" sz="2000" u="sng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0180" name="Picture 4" descr="glikozid hidroksilaz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3333" y="3425472"/>
            <a:ext cx="4656667" cy="2956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02"/>
    </mc:Choice>
    <mc:Fallback xmlns="">
      <p:transition spd="slow" advTm="122502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-253999"/>
            <a:ext cx="9144000" cy="1266472"/>
          </a:xfrm>
        </p:spPr>
        <p:txBody>
          <a:bodyPr/>
          <a:lstStyle/>
          <a:p>
            <a:pPr eaLnBrk="1" hangingPunct="1"/>
            <a:r>
              <a:rPr lang="sr-Cyrl-CS" sz="4000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4. ЛИАЗЕ</a:t>
            </a:r>
            <a:r>
              <a:rPr lang="en-US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762000"/>
            <a:ext cx="9652000" cy="5028848"/>
          </a:xfrm>
        </p:spPr>
        <p:txBody>
          <a:bodyPr/>
          <a:lstStyle/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Катализују </a:t>
            </a: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одвајање неке групе или раскидање хемијских веза нехидролитичким путем при чему настаје двострука веза</a:t>
            </a:r>
            <a:r>
              <a:rPr lang="sr-Cyrl-CS" sz="2667">
                <a:effectLst/>
                <a:latin typeface="Arial" panose="020B0604020202020204" pitchFamily="34" charset="0"/>
              </a:rPr>
              <a:t>, или обезбеђују припајање неке групе на двоструку везу: </a:t>
            </a:r>
          </a:p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декарбоксилазе (раскида се С-С веза)</a:t>
            </a:r>
          </a:p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дехидратазе (раскида се С-О веза)</a:t>
            </a:r>
          </a:p>
          <a:p>
            <a:pPr eaLnBrk="1" hangingPunct="1"/>
            <a:r>
              <a:rPr lang="sr-Cyrl-CS" sz="2667" u="sng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Дијагностички значајни ензими из ове класе су АЛДОЛАЗЕ</a:t>
            </a:r>
            <a:r>
              <a:rPr lang="en-US" sz="2667">
                <a:effectLst/>
                <a:latin typeface="Arial" panose="020B0604020202020204" pitchFamily="34" charset="0"/>
              </a:rPr>
              <a:t> (</a:t>
            </a:r>
            <a:r>
              <a:rPr lang="sr-Cyrl-CS" sz="2667">
                <a:effectLst/>
                <a:latin typeface="Arial" panose="020B0604020202020204" pitchFamily="34" charset="0"/>
              </a:rPr>
              <a:t>настанак алдо или кето групе)</a:t>
            </a:r>
            <a:endParaRPr lang="en-US" sz="2667">
              <a:effectLst/>
              <a:latin typeface="Arial" panose="020B0604020202020204" pitchFamily="34" charset="0"/>
            </a:endParaRPr>
          </a:p>
        </p:txBody>
      </p:sp>
      <p:pic>
        <p:nvPicPr>
          <p:cNvPr id="51204" name="Picture 8" descr="Beta-D-fructose-1,6-bisphosphate wpmp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1917" y="5101167"/>
            <a:ext cx="1852083" cy="15875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51205" name="Picture 11" descr="D-glyceraldehyde-3-phosphate wpmp.pn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80000" y="5080001"/>
            <a:ext cx="931333" cy="140758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51206" name="Picture 14" descr="Glycerone-phosphate wpmp.pn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74000" y="4995333"/>
            <a:ext cx="846667" cy="15875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51207" name="Rectangle 29"/>
          <p:cNvSpPr>
            <a:spLocks noChangeArrowheads="1"/>
          </p:cNvSpPr>
          <p:nvPr/>
        </p:nvSpPr>
        <p:spPr bwMode="auto">
          <a:xfrm>
            <a:off x="0" y="2203640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208" name="Text Box 42"/>
          <p:cNvSpPr txBox="1">
            <a:spLocks noChangeArrowheads="1"/>
          </p:cNvSpPr>
          <p:nvPr/>
        </p:nvSpPr>
        <p:spPr bwMode="auto">
          <a:xfrm>
            <a:off x="169334" y="6942667"/>
            <a:ext cx="3246402" cy="3659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1778" b="1">
                <a:latin typeface="Arial" panose="020B0604020202020204" pitchFamily="34" charset="0"/>
              </a:rPr>
              <a:t>Beta-D- fruktozo</a:t>
            </a:r>
            <a:r>
              <a:rPr lang="sr-Cyrl-CS" sz="1778" b="1">
                <a:latin typeface="Arial" panose="020B0604020202020204" pitchFamily="34" charset="0"/>
              </a:rPr>
              <a:t>-</a:t>
            </a:r>
            <a:r>
              <a:rPr lang="en-US" sz="1778" b="1">
                <a:latin typeface="Arial" panose="020B0604020202020204" pitchFamily="34" charset="0"/>
              </a:rPr>
              <a:t>1,6</a:t>
            </a:r>
            <a:r>
              <a:rPr lang="sr-Cyrl-CS" sz="1778" b="1">
                <a:latin typeface="Arial" panose="020B0604020202020204" pitchFamily="34" charset="0"/>
              </a:rPr>
              <a:t>-</a:t>
            </a:r>
            <a:r>
              <a:rPr lang="en-US" sz="1778" b="1">
                <a:latin typeface="Arial" panose="020B0604020202020204" pitchFamily="34" charset="0"/>
              </a:rPr>
              <a:t>bifosfat</a:t>
            </a:r>
          </a:p>
        </p:txBody>
      </p:sp>
      <p:sp>
        <p:nvSpPr>
          <p:cNvPr id="51209" name="Text Box 43"/>
          <p:cNvSpPr txBox="1">
            <a:spLocks noChangeArrowheads="1"/>
          </p:cNvSpPr>
          <p:nvPr/>
        </p:nvSpPr>
        <p:spPr bwMode="auto">
          <a:xfrm>
            <a:off x="4487334" y="6840361"/>
            <a:ext cx="2528256" cy="3659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1778" b="1">
                <a:latin typeface="Arial" panose="020B0604020202020204" pitchFamily="34" charset="0"/>
              </a:rPr>
              <a:t>Gliceraldehid-3-fosfat</a:t>
            </a:r>
          </a:p>
        </p:txBody>
      </p:sp>
      <p:sp>
        <p:nvSpPr>
          <p:cNvPr id="51210" name="Text Box 44"/>
          <p:cNvSpPr txBox="1">
            <a:spLocks noChangeArrowheads="1"/>
          </p:cNvSpPr>
          <p:nvPr/>
        </p:nvSpPr>
        <p:spPr bwMode="auto">
          <a:xfrm>
            <a:off x="7281334" y="6840361"/>
            <a:ext cx="2730235" cy="3659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1778" b="1">
                <a:latin typeface="Arial" panose="020B0604020202020204" pitchFamily="34" charset="0"/>
              </a:rPr>
              <a:t>Dihidroksiaceton-fosfat</a:t>
            </a:r>
          </a:p>
        </p:txBody>
      </p:sp>
      <p:sp>
        <p:nvSpPr>
          <p:cNvPr id="51211" name="Line 45"/>
          <p:cNvSpPr>
            <a:spLocks noChangeShapeType="1"/>
          </p:cNvSpPr>
          <p:nvPr/>
        </p:nvSpPr>
        <p:spPr bwMode="auto">
          <a:xfrm>
            <a:off x="3048000" y="5757333"/>
            <a:ext cx="169333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12" name="Text Box 46"/>
          <p:cNvSpPr txBox="1">
            <a:spLocks noChangeArrowheads="1"/>
          </p:cNvSpPr>
          <p:nvPr/>
        </p:nvSpPr>
        <p:spPr bwMode="auto">
          <a:xfrm>
            <a:off x="6755695" y="5296959"/>
            <a:ext cx="48442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000000"/>
                </a:solidFill>
                <a:latin typeface="Arial" panose="020B0604020202020204" pitchFamily="34" charset="0"/>
              </a:rPr>
              <a:t>+</a:t>
            </a:r>
          </a:p>
        </p:txBody>
      </p:sp>
      <p:sp>
        <p:nvSpPr>
          <p:cNvPr id="51213" name="Text Box 47"/>
          <p:cNvSpPr txBox="1">
            <a:spLocks noChangeArrowheads="1"/>
          </p:cNvSpPr>
          <p:nvPr/>
        </p:nvSpPr>
        <p:spPr bwMode="auto">
          <a:xfrm>
            <a:off x="2963334" y="5046487"/>
            <a:ext cx="2069797" cy="502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667" b="1">
                <a:latin typeface="Comic Sans MS" panose="030F0702030302020204" pitchFamily="66" charset="0"/>
              </a:rPr>
              <a:t>ALDOLAZA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556"/>
    </mc:Choice>
    <mc:Fallback xmlns="">
      <p:transition spd="slow" advTm="79556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08000" y="-169333"/>
            <a:ext cx="9144000" cy="1266472"/>
          </a:xfrm>
        </p:spPr>
        <p:txBody>
          <a:bodyPr/>
          <a:lstStyle/>
          <a:p>
            <a:pPr eaLnBrk="1" hangingPunct="1"/>
            <a:r>
              <a:rPr lang="sr-Cyrl-CS" sz="4444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5. ИЗОМЕРАЗЕ</a:t>
            </a:r>
            <a:r>
              <a:rPr lang="en-U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16000"/>
            <a:ext cx="10160000" cy="5028848"/>
          </a:xfrm>
        </p:spPr>
        <p:txBody>
          <a:bodyPr/>
          <a:lstStyle/>
          <a:p>
            <a:pPr marL="677327" indent="-677327" eaLnBrk="1" hangingPunct="1">
              <a:lnSpc>
                <a:spcPct val="90000"/>
              </a:lnSpc>
            </a:pPr>
            <a:r>
              <a:rPr lang="sr-Cyrl-CS" sz="2667">
                <a:effectLst/>
                <a:latin typeface="Arial" panose="020B0604020202020204" pitchFamily="34" charset="0"/>
              </a:rPr>
              <a:t>Омогућавају </a:t>
            </a: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стварање различитих изомера</a:t>
            </a:r>
            <a:r>
              <a:rPr lang="sr-Cyrl-CS" sz="2667">
                <a:effectLst/>
                <a:latin typeface="Arial" panose="020B0604020202020204" pitchFamily="34" charset="0"/>
              </a:rPr>
              <a:t> (нпр. оптичких, цис-транс...)</a:t>
            </a:r>
          </a:p>
          <a:p>
            <a:pPr marL="677327" indent="-677327" eaLnBrk="1" hangingPunct="1">
              <a:lnSpc>
                <a:spcPct val="90000"/>
              </a:lnSpc>
            </a:pPr>
            <a:r>
              <a:rPr lang="sr-Cyrl-CS" sz="2667">
                <a:effectLst/>
                <a:latin typeface="Arial" panose="020B0604020202020204" pitchFamily="34" charset="0"/>
              </a:rPr>
              <a:t>Изомери су једињења која имају исти хемијски састав и молекулску масу, а разликују се по положају хемијских група услед чега се разликују по неким физичким и хемијским особинама</a:t>
            </a: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Епимеразе</a:t>
            </a:r>
            <a:r>
              <a:rPr lang="sr-Cyrl-CS" sz="2222" b="1"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effectLst/>
                <a:latin typeface="Arial" panose="020B0604020202020204" pitchFamily="34" charset="0"/>
              </a:rPr>
              <a:t>делују на супстрате са више асиметричних атома</a:t>
            </a:r>
            <a:r>
              <a:rPr lang="en-US" sz="2667">
                <a:effectLst/>
                <a:latin typeface="Arial" panose="020B0604020202020204" pitchFamily="34" charset="0"/>
              </a:rPr>
              <a:t> </a:t>
            </a:r>
            <a:endParaRPr lang="sr-Cyrl-CS" sz="2667" b="1">
              <a:effectLst/>
              <a:latin typeface="Arial" panose="020B0604020202020204" pitchFamily="34" charset="0"/>
            </a:endParaRP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Рацемазе</a:t>
            </a:r>
            <a:r>
              <a:rPr lang="sr-Cyrl-CS" sz="2222" b="1">
                <a:effectLst/>
                <a:latin typeface="Arial" panose="020B0604020202020204" pitchFamily="34" charset="0"/>
              </a:rPr>
              <a:t> </a:t>
            </a:r>
            <a:r>
              <a:rPr lang="sr-Cyrl-CS" sz="2222">
                <a:effectLst/>
                <a:latin typeface="Arial" panose="020B0604020202020204" pitchFamily="34" charset="0"/>
              </a:rPr>
              <a:t>делују на супстрате са једним асиметричним атомом </a:t>
            </a:r>
          </a:p>
          <a:p>
            <a:pPr marL="1100656" lvl="1" indent="-592661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r>
              <a:rPr lang="sr-Cyrl-CS" sz="2222" b="1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Мутазе</a:t>
            </a:r>
            <a:r>
              <a:rPr lang="sr-Cyrl-CS" sz="2222">
                <a:effectLst/>
                <a:latin typeface="Arial" panose="020B0604020202020204" pitchFamily="34" charset="0"/>
              </a:rPr>
              <a:t> катализују интрамолекуларни премештај функционалне групе са једног на други положај</a:t>
            </a:r>
            <a:endParaRPr lang="en-US" sz="2222">
              <a:effectLst/>
              <a:latin typeface="Arial" panose="020B0604020202020204" pitchFamily="34" charset="0"/>
            </a:endParaRPr>
          </a:p>
        </p:txBody>
      </p:sp>
      <p:pic>
        <p:nvPicPr>
          <p:cNvPr id="52228" name="Picture 5" descr="Mutaz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6667" y="5386917"/>
            <a:ext cx="8805333" cy="2233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559"/>
    </mc:Choice>
    <mc:Fallback xmlns="">
      <p:transition spd="slow" advTm="55559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77333" y="-253999"/>
            <a:ext cx="9144000" cy="1266472"/>
          </a:xfrm>
        </p:spPr>
        <p:txBody>
          <a:bodyPr/>
          <a:lstStyle/>
          <a:p>
            <a:pPr eaLnBrk="1" hangingPunct="1"/>
            <a:r>
              <a:rPr lang="sr-Cyrl-C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6. ЛИГАЗЕ (синтетазе)</a:t>
            </a:r>
            <a:r>
              <a:rPr lang="en-US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236487"/>
            <a:ext cx="9652000" cy="5028847"/>
          </a:xfrm>
        </p:spPr>
        <p:txBody>
          <a:bodyPr/>
          <a:lstStyle/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Омогућавају </a:t>
            </a:r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стварање хемијских веза</a:t>
            </a:r>
            <a:r>
              <a:rPr lang="sr-Cyrl-CS" sz="2667">
                <a:effectLst/>
                <a:latin typeface="Arial" panose="020B0604020202020204" pitchFamily="34" charset="0"/>
              </a:rPr>
              <a:t> између атома угљеник</a:t>
            </a:r>
            <a:r>
              <a:rPr lang="en-US" sz="2667">
                <a:effectLst/>
                <a:latin typeface="Arial" panose="020B0604020202020204" pitchFamily="34" charset="0"/>
              </a:rPr>
              <a:t>a</a:t>
            </a:r>
            <a:r>
              <a:rPr lang="sr-Cyrl-CS" sz="2667">
                <a:effectLst/>
                <a:latin typeface="Arial" panose="020B0604020202020204" pitchFamily="34" charset="0"/>
              </a:rPr>
              <a:t> и кисеоника</a:t>
            </a:r>
            <a:r>
              <a:rPr lang="en-US" sz="2667">
                <a:effectLst/>
                <a:latin typeface="Arial" panose="020B0604020202020204" pitchFamily="34" charset="0"/>
              </a:rPr>
              <a:t>, </a:t>
            </a:r>
            <a:r>
              <a:rPr lang="sr-Cyrl-CS" sz="2667">
                <a:effectLst/>
                <a:latin typeface="Arial" panose="020B0604020202020204" pitchFamily="34" charset="0"/>
              </a:rPr>
              <a:t>азота, сумпора, као и између угљеникових атома</a:t>
            </a:r>
          </a:p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Катализују процесе биосинтезе органских једињења</a:t>
            </a:r>
            <a:r>
              <a:rPr lang="en-US" sz="2667">
                <a:effectLst/>
                <a:latin typeface="Arial" panose="020B0604020202020204" pitchFamily="34" charset="0"/>
              </a:rPr>
              <a:t> </a:t>
            </a:r>
            <a:endParaRPr lang="sr-Cyrl-CS" sz="2667">
              <a:effectLst/>
              <a:latin typeface="Arial" panose="020B0604020202020204" pitchFamily="34" charset="0"/>
            </a:endParaRPr>
          </a:p>
          <a:p>
            <a:pPr eaLnBrk="1" hangingPunct="1"/>
            <a:r>
              <a:rPr lang="sr-Cyrl-CS" sz="2667">
                <a:effectLst/>
                <a:latin typeface="Arial" panose="020B0604020202020204" pitchFamily="34" charset="0"/>
              </a:rPr>
              <a:t>Назив лигазе потиче од латинске речи </a:t>
            </a:r>
            <a:r>
              <a:rPr lang="sr-Latn-CS" sz="2667" b="1" i="1">
                <a:effectLst/>
                <a:latin typeface="Arial" panose="020B0604020202020204" pitchFamily="34" charset="0"/>
              </a:rPr>
              <a:t>ligare</a:t>
            </a:r>
            <a:r>
              <a:rPr lang="sr-Latn-CS" sz="2667">
                <a:effectLst/>
                <a:latin typeface="Arial" panose="020B0604020202020204" pitchFamily="34" charset="0"/>
              </a:rPr>
              <a:t> </a:t>
            </a:r>
            <a:r>
              <a:rPr lang="sr-Cyrl-CS" sz="2667">
                <a:effectLst/>
                <a:latin typeface="Arial" panose="020B0604020202020204" pitchFamily="34" charset="0"/>
              </a:rPr>
              <a:t>што значи повезати</a:t>
            </a:r>
          </a:p>
          <a:p>
            <a:pPr eaLnBrk="1" hangingPunct="1"/>
            <a:r>
              <a:rPr lang="sr-Cyrl-C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Захтевају присуство </a:t>
            </a:r>
            <a:r>
              <a:rPr lang="en-US" sz="2667">
                <a:solidFill>
                  <a:srgbClr val="FFFF00"/>
                </a:solidFill>
                <a:effectLst/>
                <a:latin typeface="Arial" panose="020B0604020202020204" pitchFamily="34" charset="0"/>
              </a:rPr>
              <a:t>ATP!!!!</a:t>
            </a:r>
            <a:endParaRPr lang="sr-Cyrl-CS" sz="2667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667">
              <a:solidFill>
                <a:srgbClr val="FFFF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3252" name="Picture 5" descr="File:DNA Ligase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72000"/>
            <a:ext cx="1016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079"/>
    </mc:Choice>
    <mc:Fallback xmlns="">
      <p:transition spd="slow" advTm="58079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903288" y="354013"/>
            <a:ext cx="8262937" cy="2778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95000"/>
              </a:lnSpc>
              <a:defRPr/>
            </a:pPr>
            <a:r>
              <a:rPr lang="en-US" sz="3200">
                <a:solidFill>
                  <a:srgbClr val="FFFF00"/>
                </a:solidFill>
                <a:latin typeface="Arial" panose="020B0604020202020204" pitchFamily="34" charset="0"/>
              </a:rPr>
              <a:t>Међусобни односи метала, ензима и супстрата</a:t>
            </a:r>
          </a:p>
        </p:txBody>
      </p:sp>
      <p:sp>
        <p:nvSpPr>
          <p:cNvPr id="47108" name="Text Box 5"/>
          <p:cNvSpPr txBox="1">
            <a:spLocks noChangeArrowheads="1"/>
          </p:cNvSpPr>
          <p:nvPr/>
        </p:nvSpPr>
        <p:spPr bwMode="auto">
          <a:xfrm>
            <a:off x="323850" y="4260850"/>
            <a:ext cx="9191625" cy="2889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eaLnBrk="1" hangingPunct="1">
              <a:lnSpc>
                <a:spcPct val="95000"/>
              </a:lnSpc>
            </a:pPr>
            <a:r>
              <a:rPr lang="en-US" sz="2000" b="1" u="sng">
                <a:solidFill>
                  <a:srgbClr val="FFFFFF"/>
                </a:solidFill>
                <a:latin typeface="Arial" panose="020B0604020202020204" pitchFamily="34" charset="0"/>
              </a:rPr>
              <a:t>металоензими </a:t>
            </a:r>
            <a:r>
              <a:rPr lang="en-US" sz="2000" b="1">
                <a:solidFill>
                  <a:srgbClr val="FFFFFF"/>
                </a:solidFill>
                <a:latin typeface="Arial" panose="020B0604020202020204" pitchFamily="34" charset="0"/>
              </a:rPr>
              <a:t>–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 Cu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, Zn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, Mg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, Ca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, Fe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, Co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, Mn</a:t>
            </a:r>
            <a:r>
              <a:rPr lang="en-US" sz="2000" baseline="30000">
                <a:solidFill>
                  <a:srgbClr val="FFFFFF"/>
                </a:solidFill>
                <a:latin typeface="Arial" panose="020B0604020202020204" pitchFamily="34" charset="0"/>
              </a:rPr>
              <a:t>2+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000" u="sng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</a:pPr>
            <a:r>
              <a:rPr lang="en-US" sz="2000" b="1">
                <a:solidFill>
                  <a:srgbClr val="FFFF00"/>
                </a:solidFill>
                <a:latin typeface="Arial" panose="020B0604020202020204" pitchFamily="34" charset="0"/>
              </a:rPr>
              <a:t>Функција метала</a:t>
            </a:r>
            <a:r>
              <a:rPr lang="en-US" sz="2000">
                <a:solidFill>
                  <a:srgbClr val="FFFF00"/>
                </a:solidFill>
                <a:latin typeface="Arial" panose="020B0604020202020204" pitchFamily="34" charset="0"/>
              </a:rPr>
              <a:t>: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учествује у изградњи активног места ензима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одржава терцијерну структуру ензима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узима учешћа у каталитичком преображају супстрата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учествује у реакцијама оксидоредукције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учествује у повезивању ензима и супстрата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  <a:buFontTx/>
              <a:buChar char="•"/>
            </a:pPr>
            <a:r>
              <a:rPr lang="en-US" sz="2000">
                <a:solidFill>
                  <a:srgbClr val="FFFFFF"/>
                </a:solidFill>
                <a:latin typeface="Arial" panose="020B0604020202020204" pitchFamily="34" charset="0"/>
              </a:rPr>
              <a:t>учествује у повезивању апоензима и коензима</a:t>
            </a:r>
            <a:endParaRPr lang="en-US" sz="240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5000"/>
              </a:lnSpc>
            </a:pPr>
            <a:endParaRPr lang="en-US" sz="20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4710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0" y="1001713"/>
            <a:ext cx="585470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08"/>
    </mc:Choice>
    <mc:Fallback xmlns="">
      <p:transition spd="slow" advTm="98608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21CDFB-1CC3-8656-24B8-19C0BE36CF8E}"/>
              </a:ext>
            </a:extLst>
          </p:cNvPr>
          <p:cNvSpPr txBox="1"/>
          <p:nvPr/>
        </p:nvSpPr>
        <p:spPr>
          <a:xfrm>
            <a:off x="228250" y="641648"/>
            <a:ext cx="9937104" cy="6381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Б1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тиамин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Latn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коензим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тиамин пирофосфа</a:t>
            </a:r>
            <a:r>
              <a:rPr lang="sr-Cyrl-R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(ТРР)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ензи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декарбоксилазе </a:t>
            </a:r>
            <a:r>
              <a:rPr lang="el-GR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α-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кетокисел</a:t>
            </a:r>
            <a:r>
              <a:rPr lang="sr-Cyrl-R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ина: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пируват дехидрогеназа и </a:t>
            </a:r>
            <a:r>
              <a:rPr lang="el-GR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α-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кетоглутарат дехидрогеназа, </a:t>
            </a:r>
            <a:r>
              <a:rPr lang="sr-Cyrl-RS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транскетолаза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реакцијама  пентозо-фосфатног пута.</a:t>
            </a:r>
            <a:endParaRPr lang="sr-Cyrl-RS" dirty="0">
              <a:solidFill>
                <a:srgbClr val="FFFF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endParaRPr lang="sr-Cyrl-R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Б2 – рибофлавин-</a:t>
            </a:r>
            <a:r>
              <a:rPr lang="sr-Cyrl-RS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коензим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флавин мононуклеотида (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FMN)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флавин аденин динуклеотида (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FAD)</a:t>
            </a:r>
            <a:r>
              <a:rPr lang="sr-Latn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су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простетичне групе оксидиредуктаза 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прено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водоника (дехидрогеназе)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Редуковани облици су </a:t>
            </a:r>
            <a:r>
              <a:rPr lang="en-U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FADH2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FMNH2</a:t>
            </a:r>
            <a:r>
              <a:rPr lang="sr-Cyrl-R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sr-Cyrl-RS" b="1" dirty="0">
              <a:solidFill>
                <a:srgbClr val="FFFF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sr-Cyrl-R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Б3 – ниацин -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коензим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никотинамид аденин-динуклеотида (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NAD</a:t>
            </a:r>
            <a:r>
              <a:rPr lang="sr-Latn-RS" b="1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никотинамид аденин-динуклеотид фосфата (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NADP</a:t>
            </a:r>
            <a:r>
              <a:rPr lang="sr-Latn-RS" b="1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су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косупстрати дехидрогеназа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тј. Оксидоредукатаза за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пренос водоника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Редуковани облици су 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NAD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Н+Н</a:t>
            </a:r>
            <a:r>
              <a:rPr lang="sr-Cyrl-RS" b="1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sr-Latn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NADP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Н+ Н</a:t>
            </a:r>
            <a:r>
              <a:rPr lang="sr-Cyrl-RS" b="1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Примери ензима који користе </a:t>
            </a:r>
            <a:r>
              <a:rPr lang="sr-Latn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NAD</a:t>
            </a:r>
            <a:r>
              <a:rPr lang="sr-Latn-RS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Latn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као коензим су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лактат дехидрогеназа, алкохол дехидрогеназа, глутамат дехидрогеназа,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док су ензими који користе  </a:t>
            </a:r>
            <a:r>
              <a:rPr lang="sr-Latn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NADP</a:t>
            </a:r>
            <a:r>
              <a:rPr lang="sr-Latn-RS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</a:t>
            </a:r>
            <a:r>
              <a:rPr lang="sr-Latn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као коензим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глукозо-6-фосфат дехидрогеназа, глутатион редуктаза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ензими укључени у синтезу масних киселина.</a:t>
            </a:r>
            <a:endParaRPr lang="sr-Cyrl-RS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endParaRPr lang="sr-Cyrl-R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Б5 – пантотенска киселина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 витаминска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компонента коензима А (СоА)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који се састоји од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аденина, рибозо-3-фосфата, пирофосфорне киселине, пантотенске киселине и меркаптоетиламина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СоА се косупстрат </a:t>
            </a:r>
            <a:r>
              <a:rPr lang="sr-Cyrl-RS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важан је у метаболизму угљених хидрата, масних киселина,амино киселина, кетонских тела, холестерола итд.</a:t>
            </a:r>
            <a:endParaRPr lang="sr-Cyrl-RS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359395-C249-7989-01D8-7B2BB3CE56F5}"/>
              </a:ext>
            </a:extLst>
          </p:cNvPr>
          <p:cNvSpPr txBox="1"/>
          <p:nvPr/>
        </p:nvSpPr>
        <p:spPr>
          <a:xfrm>
            <a:off x="2630162" y="65584"/>
            <a:ext cx="48996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Витамини Б комплекса као коензими</a:t>
            </a:r>
            <a:endParaRPr lang="sr-Latn-R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01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7D5218-ACED-1ABB-C7A1-354B402C98CD}"/>
              </a:ext>
            </a:extLst>
          </p:cNvPr>
          <p:cNvSpPr txBox="1"/>
          <p:nvPr/>
        </p:nvSpPr>
        <p:spPr>
          <a:xfrm>
            <a:off x="0" y="641648"/>
            <a:ext cx="10160000" cy="6697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Б6 - пиридоксин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је компонента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коензима пиридоксал фосфата </a:t>
            </a:r>
            <a:r>
              <a:rPr lang="sr-Cyrl-R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(простетична група) </a:t>
            </a:r>
            <a:r>
              <a:rPr lang="sr-Cyrl-RS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 реакцијама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метаболизма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аминокиселина :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трансаминација и декарбоксилација аминокиселина.</a:t>
            </a:r>
          </a:p>
          <a:p>
            <a:pPr algn="just">
              <a:lnSpc>
                <a:spcPct val="114000"/>
              </a:lnSpc>
            </a:pPr>
            <a:endParaRPr lang="sr-Cyrl-RS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Б7 – биотин (витамин Н) </a:t>
            </a:r>
            <a:r>
              <a:rPr lang="sr-Cyrl-R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коензим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карбоксибиотин (простетична група)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 реакцијама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карбоксилације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где се помоћу енергије из АТР-а активира СО</a:t>
            </a:r>
            <a:r>
              <a:rPr lang="sr-Cyrl-RS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продужавају органски молекули за један угљеников атом припајањем активног СО</a:t>
            </a:r>
            <a:r>
              <a:rPr lang="sr-Cyrl-RS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14000"/>
              </a:lnSpc>
            </a:pPr>
            <a:endParaRPr lang="sr-Cyrl-RS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Б9 – фолна киселина </a:t>
            </a:r>
            <a:r>
              <a:rPr lang="sr-Cyrl-RS" b="1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коензим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тетрахидрофолне киселине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која има улогу у преносу 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хемијских група са једним атомом угљеника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метил-, хидроксиметил-, метилен-, формил- и формимино- група. Овај коензим учествује у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синтези пиримидинских нуклеотида, глицина, тимидинмонофосфата (синтеза ДНК), еритропоези. </a:t>
            </a:r>
          </a:p>
          <a:p>
            <a:pPr algn="just">
              <a:lnSpc>
                <a:spcPct val="114000"/>
              </a:lnSpc>
            </a:pPr>
            <a:endParaRPr lang="sr-Cyrl-RS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Б12 – кобаламин-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састоји се од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коринског прстена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(који има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четири пиролова 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прстена) и једног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псеудонуклеотида</a:t>
            </a:r>
            <a:r>
              <a:rPr lang="sr-Cyrl-RS" dirty="0">
                <a:solidFill>
                  <a:srgbClr val="FFFF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а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 центру ове структуре налази се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кобалт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који остварује везу са различитим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хемијским групама (ОН, </a:t>
            </a:r>
            <a:r>
              <a:rPr lang="sr-Latn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</a:t>
            </a:r>
            <a:r>
              <a:rPr lang="sr-Latn-RS" baseline="-25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sr-Latn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SO</a:t>
            </a:r>
            <a:r>
              <a:rPr lang="sr-Latn-RS" baseline="-25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</a:t>
            </a:r>
            <a:r>
              <a:rPr lang="sr-Latn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 </a:t>
            </a:r>
            <a:endParaRPr lang="sr-Cyrl-RS" dirty="0">
              <a:solidFill>
                <a:srgbClr val="FFFF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endParaRPr lang="sr-Cyrl-RS" dirty="0">
              <a:solidFill>
                <a:srgbClr val="FFFF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Витамин Б12 из природних извора је </a:t>
            </a:r>
            <a:r>
              <a:rPr lang="sr-Cyrl-RS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цијанокобаламин.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Ако се уместо цијанидне групе налази 5</a:t>
            </a:r>
            <a:r>
              <a:rPr lang="sr-Cyrl-RS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'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-деоксиаденозин или метил група настају активне форме коензима од којих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</a:t>
            </a:r>
            <a:r>
              <a:rPr lang="sr-Cyrl-RS" b="1" baseline="300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'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-деоксиаденозин-кобаламин</a:t>
            </a:r>
            <a:r>
              <a:rPr lang="sr-Cyrl-RS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представља </a:t>
            </a:r>
            <a:r>
              <a:rPr lang="sr-Cyrl-RS" b="1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коензим изомеразе која преводи метил-малонил СоА у сукцинил-СоА.</a:t>
            </a:r>
            <a:endParaRPr lang="sr-Cyrl-RS" b="1" dirty="0">
              <a:solidFill>
                <a:srgbClr val="FFFF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4C1F57-39BF-58A9-CEC6-2C5D1FFD0767}"/>
              </a:ext>
            </a:extLst>
          </p:cNvPr>
          <p:cNvSpPr txBox="1"/>
          <p:nvPr/>
        </p:nvSpPr>
        <p:spPr>
          <a:xfrm>
            <a:off x="2630162" y="65584"/>
            <a:ext cx="48996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Витамини Б комплекса као коензими</a:t>
            </a:r>
            <a:endParaRPr lang="sr-Latn-RS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790618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anose="02020404030301010803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1472</TotalTime>
  <Words>3863</Words>
  <Application>Microsoft Office PowerPoint</Application>
  <PresentationFormat>Custom</PresentationFormat>
  <Paragraphs>561</Paragraphs>
  <Slides>69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9" baseType="lpstr">
      <vt:lpstr>Arial</vt:lpstr>
      <vt:lpstr>Calibri</vt:lpstr>
      <vt:lpstr>Comic Sans MS</vt:lpstr>
      <vt:lpstr>Garamond</vt:lpstr>
      <vt:lpstr>Symbol</vt:lpstr>
      <vt:lpstr>Times New Roman</vt:lpstr>
      <vt:lpstr>Verdana</vt:lpstr>
      <vt:lpstr>Wingdings</vt:lpstr>
      <vt:lpstr>Stream</vt:lpstr>
      <vt:lpstr>Document</vt:lpstr>
      <vt:lpstr>PowerPoint Presentation</vt:lpstr>
      <vt:lpstr>Е Н З И М И</vt:lpstr>
      <vt:lpstr>PowerPoint Presentation</vt:lpstr>
      <vt:lpstr>PowerPoint Presentation</vt:lpstr>
      <vt:lpstr>PowerPoint Presentation</vt:lpstr>
      <vt:lpstr>PowerPoint Presentation</vt:lpstr>
      <vt:lpstr>Међусобни односи метала, ензима и супстрата</vt:lpstr>
      <vt:lpstr>PowerPoint Presentation</vt:lpstr>
      <vt:lpstr>PowerPoint Presentation</vt:lpstr>
      <vt:lpstr>PowerPoint Presentation</vt:lpstr>
      <vt:lpstr>PowerPoint Presentation</vt:lpstr>
      <vt:lpstr>Графички приказ односа брзине ензимски катализоване реакције и КОНЦЕНТРАЦИЈЕ СУПСТРАТА</vt:lpstr>
      <vt:lpstr>КИНЕТИКА ЕНЗИМСКЕ АКТИВНОСТИ </vt:lpstr>
      <vt:lpstr>PowerPoint Presentation</vt:lpstr>
      <vt:lpstr>PowerPoint Presentation</vt:lpstr>
      <vt:lpstr>PowerPoint Presentation</vt:lpstr>
      <vt:lpstr>PowerPoint Presentation</vt:lpstr>
      <vt:lpstr>Уколико је концентрација ензима константна</vt:lpstr>
      <vt:lpstr>PowerPoint Presentation</vt:lpstr>
      <vt:lpstr>PowerPoint Presentation</vt:lpstr>
      <vt:lpstr>PowerPoint Presentation</vt:lpstr>
      <vt:lpstr>Температура </vt:lpstr>
      <vt:lpstr>pH </vt:lpstr>
      <vt:lpstr>PowerPoint Presentation</vt:lpstr>
      <vt:lpstr>PowerPoint Presentation</vt:lpstr>
      <vt:lpstr>МЕХАНИЗАМ ЕНЗИМСКЕ КАТАЛИЗЕ </vt:lpstr>
      <vt:lpstr>АКТИВНО МЕСТО ЕНЗИМА</vt:lpstr>
      <vt:lpstr>PowerPoint Presentation</vt:lpstr>
      <vt:lpstr>PowerPoint Presentation</vt:lpstr>
      <vt:lpstr>PowerPoint Presentation</vt:lpstr>
      <vt:lpstr>PowerPoint Presentation</vt:lpstr>
      <vt:lpstr>ФАКТОРИ КОЈИ УТИЧУ НА АКТИВНОСТ ЕНЗИМА </vt:lpstr>
      <vt:lpstr>PowerPoint Presentation</vt:lpstr>
      <vt:lpstr>PowerPoint Presentation</vt:lpstr>
      <vt:lpstr>Компетитивна инхибиција </vt:lpstr>
      <vt:lpstr>PowerPoint Presentation</vt:lpstr>
      <vt:lpstr>PowerPoint Presentation</vt:lpstr>
      <vt:lpstr>PowerPoint Presentation</vt:lpstr>
      <vt:lpstr>PowerPoint Presentation</vt:lpstr>
      <vt:lpstr>Некомпетитивна инхибиција</vt:lpstr>
      <vt:lpstr>PowerPoint Presentation</vt:lpstr>
      <vt:lpstr>PowerPoint Presentation</vt:lpstr>
      <vt:lpstr>ТИПОВИ ИНХИБИЦИЈЕ - СУМАРНО Утицај ефекта инхибитора на кинетске параметре Кm и Vmax</vt:lpstr>
      <vt:lpstr>АЛОСТЕРНИ ЕНЗИМИ </vt:lpstr>
      <vt:lpstr>PowerPoint Presentation</vt:lpstr>
      <vt:lpstr>Инхибиција алостерних ензима се остварује најчешће по принципу feеd-back инхибиције или инхибиције по принципу негативне повратне спреге.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КЛАСИФИКАЦИЈА И НОМЕНКЛАТУРА ЕНЗИМA </vt:lpstr>
      <vt:lpstr>Шест основних класа ензима</vt:lpstr>
      <vt:lpstr>PowerPoint Presentation</vt:lpstr>
      <vt:lpstr>1. ОКСИДОРЕДУКТАЗЕ</vt:lpstr>
      <vt:lpstr>1. ОКСИДОРЕДУКТАЗЕ</vt:lpstr>
      <vt:lpstr>1. ОКСИДОРЕДУКТАЗЕ</vt:lpstr>
      <vt:lpstr>1. ОКСИДОРЕДУКТАЗЕ</vt:lpstr>
      <vt:lpstr>2. ТРАНСФЕРАЗЕ  </vt:lpstr>
      <vt:lpstr>3. ХИДРОЛАЗЕ</vt:lpstr>
      <vt:lpstr>4. ЛИАЗЕ </vt:lpstr>
      <vt:lpstr>5. ИЗОМЕРАЗЕ </vt:lpstr>
      <vt:lpstr>6. ЛИГАЗЕ (синтетазе)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Marina Mitrović</cp:lastModifiedBy>
  <cp:revision>184</cp:revision>
  <dcterms:created xsi:type="dcterms:W3CDTF">2004-05-06T09:28:00Z</dcterms:created>
  <dcterms:modified xsi:type="dcterms:W3CDTF">2024-08-09T10:02:00Z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8BE28776BCFB40B4840B8AEFD8250102_13</vt:lpwstr>
  </property>
  <property fmtid="{D5CDD505-2E9C-101B-9397-08002B2CF9AE}" pid="3" name="KSOProductBuildVer">
    <vt:lpwstr>1033-12.2.0.13201</vt:lpwstr>
  </property>
</Properties>
</file>